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481" r:id="rId7"/>
    <p:sldId id="379" r:id="rId8"/>
    <p:sldId id="380" r:id="rId9"/>
    <p:sldId id="382" r:id="rId10"/>
    <p:sldId id="482" r:id="rId11"/>
    <p:sldId id="366" r:id="rId12"/>
    <p:sldId id="327" r:id="rId13"/>
    <p:sldId id="483" r:id="rId14"/>
    <p:sldId id="484" r:id="rId15"/>
    <p:sldId id="338" r:id="rId16"/>
    <p:sldId id="339" r:id="rId17"/>
    <p:sldId id="335" r:id="rId18"/>
    <p:sldId id="365" r:id="rId19"/>
    <p:sldId id="340" r:id="rId20"/>
    <p:sldId id="356" r:id="rId21"/>
    <p:sldId id="261" r:id="rId22"/>
    <p:sldId id="361" r:id="rId23"/>
    <p:sldId id="317" r:id="rId24"/>
    <p:sldId id="480" r:id="rId25"/>
    <p:sldId id="485" r:id="rId26"/>
    <p:sldId id="277" r:id="rId27"/>
    <p:sldId id="48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4668"/>
  </p:normalViewPr>
  <p:slideViewPr>
    <p:cSldViewPr snapToGrid="0" snapToObjects="1">
      <p:cViewPr varScale="1">
        <p:scale>
          <a:sx n="148" d="100"/>
          <a:sy n="148" d="100"/>
        </p:scale>
        <p:origin x="1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79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8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5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9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1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9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3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C042-2275-8341-A1E7-4D7ADDC9464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25584-EB53-6C4E-A83F-3A662010E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0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25C2-DD16-D24A-9213-1E1D26815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introduction to Neuroimaging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41ED2-FC9B-8742-BA8D-524F6FDCB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Habib Ganjgahi</a:t>
            </a:r>
          </a:p>
          <a:p>
            <a:r>
              <a:rPr lang="en-US" dirty="0"/>
              <a:t>Department of Statistics</a:t>
            </a:r>
          </a:p>
          <a:p>
            <a:r>
              <a:rPr lang="en-US" dirty="0"/>
              <a:t>University of Oxford</a:t>
            </a:r>
          </a:p>
        </p:txBody>
      </p:sp>
    </p:spTree>
    <p:extLst>
      <p:ext uri="{BB962C8B-B14F-4D97-AF65-F5344CB8AC3E}">
        <p14:creationId xmlns:p14="http://schemas.microsoft.com/office/powerpoint/2010/main" val="143533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BC57-CAB7-D24C-BEA5-331CD5EE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MRI: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DE2F-3DE4-D246-993F-D22D43EA6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DF0A9-F216-A744-B82A-165CD291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854" y="1825625"/>
            <a:ext cx="9193854" cy="39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5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5706954" y="0"/>
            <a:ext cx="3437046" cy="68580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DCDEE0"/>
                </a:solidFill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038507" y="0"/>
            <a:ext cx="3658475" cy="68580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DCDEE0"/>
                </a:solidFill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0" y="0"/>
            <a:ext cx="2033109" cy="6858000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0365C0"/>
                </a:solidFill>
              </a:defRPr>
            </a:pPr>
            <a:endParaRPr/>
          </a:p>
        </p:txBody>
      </p:sp>
      <p:pic>
        <p:nvPicPr>
          <p:cNvPr id="299" name="Screen Shot 2016-01-21 at 11.56.1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77" y="676461"/>
            <a:ext cx="1785923" cy="1294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16-01-21 at 2.32.24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4116" y="913836"/>
            <a:ext cx="1070904" cy="771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creen Shot 2016-01-21 at 2.33.24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5582" y="913153"/>
            <a:ext cx="1071113" cy="772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6-01-21 at 2.35.36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47259" y="913436"/>
            <a:ext cx="1071122" cy="772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6-01-21 at 2.40.35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15886" y="935064"/>
            <a:ext cx="1071113" cy="777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creen Shot 2016-01-21 at 2.41.09 PM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17602" y="935365"/>
            <a:ext cx="1070824" cy="77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Screen Shot 2016-01-21 at 2.41.35 PM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19173" y="935289"/>
            <a:ext cx="1071148" cy="777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creen Shot 2016-01-21 at 11.56.28 AM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8769" y="2283683"/>
            <a:ext cx="1785939" cy="1293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Screen Shot 2016-01-21 at 2.42.35 PM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43816" y="2541253"/>
            <a:ext cx="1071503" cy="778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creen Shot 2016-01-21 at 2.43.03 PM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345368" y="2543005"/>
            <a:ext cx="1071541" cy="774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6-01-21 at 2.43.59 PM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446736" y="2542089"/>
            <a:ext cx="1071644" cy="77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creen Shot 2016-01-21 at 2.44.41 PM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815605" y="2542837"/>
            <a:ext cx="1071674" cy="775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creen Shot 2016-01-21 at 2.45.28 PM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917291" y="2543451"/>
            <a:ext cx="1071445" cy="774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creen Shot 2016-01-21 at 2.46.34 PM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018937" y="2542749"/>
            <a:ext cx="1071619" cy="77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Screen Shot 2016-01-21 at 11.56.43 AM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8696" y="3889584"/>
            <a:ext cx="1786085" cy="1292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Screen Shot 2016-01-21 at 2.47.24 PM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243811" y="4148364"/>
            <a:ext cx="1071513" cy="775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Screen Shot 2016-01-21 at 2.47.49 PM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345405" y="4147922"/>
            <a:ext cx="1071468" cy="775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reen Shot 2016-01-21 at 2.48.30 PM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425686" y="4148649"/>
            <a:ext cx="1071639" cy="77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creen Shot 2016-01-21 at 2.50.36 PM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815676" y="4147537"/>
            <a:ext cx="1071534" cy="776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creen Shot 2016-01-21 at 2.51.11 PM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917286" y="4147429"/>
            <a:ext cx="1071455" cy="776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6-01-21 at 2.52.00 PM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018997" y="4147360"/>
            <a:ext cx="1071499" cy="77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16-01-21 at 11.56.52 AM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78741" y="5492888"/>
            <a:ext cx="1785995" cy="1292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2016-01-21 at 2.52.59 PM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243876" y="5753419"/>
            <a:ext cx="1071383" cy="771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Screen Shot 2016-01-21 at 2.53.31 PM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3345286" y="5752268"/>
            <a:ext cx="1071706" cy="773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Screen Shot 2016-01-21 at 2.55.19 PM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4447060" y="5752167"/>
            <a:ext cx="1071519" cy="773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Screen Shot 2016-01-21 at 2.56.09 PM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5815660" y="5751830"/>
            <a:ext cx="1071564" cy="77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6-01-21 at 2.56.43 PM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6917160" y="5752302"/>
            <a:ext cx="1071707" cy="773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creen Shot 2016-01-21 at 2.57.14 PM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8019049" y="5753122"/>
            <a:ext cx="1071395" cy="77188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127961" y="12677"/>
            <a:ext cx="1401810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/>
            </a:lvl1pPr>
          </a:lstStyle>
          <a:p>
            <a:pPr lvl="0">
              <a:defRPr sz="1800" b="0"/>
            </a:pPr>
            <a:r>
              <a:rPr sz="2500"/>
              <a:t>Group ICA</a:t>
            </a:r>
          </a:p>
        </p:txBody>
      </p:sp>
      <p:sp>
        <p:nvSpPr>
          <p:cNvPr id="328" name="Shape 328"/>
          <p:cNvSpPr/>
          <p:nvPr/>
        </p:nvSpPr>
        <p:spPr>
          <a:xfrm>
            <a:off x="2559187" y="12677"/>
            <a:ext cx="2155096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/>
            </a:lvl1pPr>
          </a:lstStyle>
          <a:p>
            <a:pPr lvl="0">
              <a:defRPr sz="1800" b="0"/>
            </a:pPr>
            <a:r>
              <a:rPr sz="2500"/>
              <a:t>Dual Regression</a:t>
            </a:r>
          </a:p>
        </p:txBody>
      </p:sp>
      <p:sp>
        <p:nvSpPr>
          <p:cNvPr id="329" name="Shape 329"/>
          <p:cNvSpPr/>
          <p:nvPr/>
        </p:nvSpPr>
        <p:spPr>
          <a:xfrm>
            <a:off x="5992748" y="12677"/>
            <a:ext cx="2487594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/>
            </a:lvl1pPr>
          </a:lstStyle>
          <a:p>
            <a:pPr lvl="0">
              <a:defRPr sz="1800" b="0"/>
            </a:pPr>
            <a:r>
              <a:rPr sz="2500"/>
              <a:t>Connectivity Maps</a:t>
            </a:r>
          </a:p>
        </p:txBody>
      </p:sp>
      <p:sp>
        <p:nvSpPr>
          <p:cNvPr id="330" name="Shape 330"/>
          <p:cNvSpPr/>
          <p:nvPr/>
        </p:nvSpPr>
        <p:spPr>
          <a:xfrm>
            <a:off x="2420461" y="570618"/>
            <a:ext cx="610741" cy="24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100"/>
              <a:t>subject A</a:t>
            </a:r>
          </a:p>
        </p:txBody>
      </p:sp>
      <p:sp>
        <p:nvSpPr>
          <p:cNvPr id="331" name="Shape 331"/>
          <p:cNvSpPr/>
          <p:nvPr/>
        </p:nvSpPr>
        <p:spPr>
          <a:xfrm>
            <a:off x="3506022" y="570618"/>
            <a:ext cx="597917" cy="24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100"/>
              <a:t>subject B</a:t>
            </a:r>
          </a:p>
        </p:txBody>
      </p:sp>
      <p:sp>
        <p:nvSpPr>
          <p:cNvPr id="332" name="Shape 332"/>
          <p:cNvSpPr/>
          <p:nvPr/>
        </p:nvSpPr>
        <p:spPr>
          <a:xfrm>
            <a:off x="4621097" y="572482"/>
            <a:ext cx="597917" cy="24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100"/>
              <a:t>subject C</a:t>
            </a:r>
          </a:p>
        </p:txBody>
      </p:sp>
      <p:sp>
        <p:nvSpPr>
          <p:cNvPr id="333" name="Shape 333"/>
          <p:cNvSpPr/>
          <p:nvPr/>
        </p:nvSpPr>
        <p:spPr>
          <a:xfrm>
            <a:off x="5990317" y="569687"/>
            <a:ext cx="610741" cy="24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100"/>
              <a:t>subject A</a:t>
            </a:r>
          </a:p>
        </p:txBody>
      </p:sp>
      <p:sp>
        <p:nvSpPr>
          <p:cNvPr id="334" name="Shape 334"/>
          <p:cNvSpPr/>
          <p:nvPr/>
        </p:nvSpPr>
        <p:spPr>
          <a:xfrm>
            <a:off x="7075878" y="569687"/>
            <a:ext cx="597917" cy="24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100"/>
              <a:t>subject B</a:t>
            </a:r>
          </a:p>
        </p:txBody>
      </p:sp>
      <p:sp>
        <p:nvSpPr>
          <p:cNvPr id="335" name="Shape 335"/>
          <p:cNvSpPr/>
          <p:nvPr/>
        </p:nvSpPr>
        <p:spPr>
          <a:xfrm>
            <a:off x="8190952" y="571550"/>
            <a:ext cx="597917" cy="24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100"/>
              <a:t>subject 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82524" y="6581001"/>
            <a:ext cx="7339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Tavor</a:t>
            </a:r>
            <a:r>
              <a:rPr lang="en-US" sz="1200" dirty="0"/>
              <a:t> et al. (2016). Task-free MRI predicts individual differences in brain activity during task performance. </a:t>
            </a:r>
            <a:r>
              <a:rPr lang="en-US" sz="1200" i="1" dirty="0"/>
              <a:t>Science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026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rsFMRI</a:t>
            </a:r>
            <a:r>
              <a:rPr lang="en-US" dirty="0"/>
              <a:t>: Connectome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88363"/>
            <a:ext cx="8686801" cy="5469637"/>
          </a:xfrm>
        </p:spPr>
        <p:txBody>
          <a:bodyPr>
            <a:normAutofit/>
          </a:bodyPr>
          <a:lstStyle/>
          <a:p>
            <a:r>
              <a:rPr lang="en-US" dirty="0"/>
              <a:t>Resting State fMRI </a:t>
            </a:r>
          </a:p>
          <a:p>
            <a:pPr lvl="1"/>
            <a:r>
              <a:rPr lang="en-US" dirty="0"/>
              <a:t>Parcellations, Time series, Network Matrices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374308" y="2638856"/>
            <a:ext cx="417509" cy="2033188"/>
            <a:chOff x="1887019" y="2638856"/>
            <a:chExt cx="417509" cy="2033188"/>
          </a:xfrm>
        </p:grpSpPr>
        <p:pic>
          <p:nvPicPr>
            <p:cNvPr id="5" name="Picture 4" descr="001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19" y="3149888"/>
              <a:ext cx="417509" cy="500093"/>
            </a:xfrm>
            <a:prstGeom prst="rect">
              <a:avLst/>
            </a:prstGeom>
          </p:spPr>
        </p:pic>
        <p:pic>
          <p:nvPicPr>
            <p:cNvPr id="7" name="Picture 6" descr="001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19" y="3660920"/>
              <a:ext cx="417509" cy="500093"/>
            </a:xfrm>
            <a:prstGeom prst="rect">
              <a:avLst/>
            </a:prstGeom>
          </p:spPr>
        </p:pic>
        <p:pic>
          <p:nvPicPr>
            <p:cNvPr id="10" name="Picture 9" descr="000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19" y="2638856"/>
              <a:ext cx="417509" cy="500093"/>
            </a:xfrm>
            <a:prstGeom prst="rect">
              <a:avLst/>
            </a:prstGeom>
          </p:spPr>
        </p:pic>
        <p:pic>
          <p:nvPicPr>
            <p:cNvPr id="11" name="Picture 10" descr="002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019" y="4171951"/>
              <a:ext cx="417509" cy="50009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173973" y="2661137"/>
            <a:ext cx="3045911" cy="2008555"/>
            <a:chOff x="2776416" y="2672868"/>
            <a:chExt cx="3419231" cy="2254732"/>
          </a:xfrm>
        </p:grpSpPr>
        <p:pic>
          <p:nvPicPr>
            <p:cNvPr id="25" name="Picture 24" descr="t1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2" t="6844" r="14133" b="22429"/>
            <a:stretch/>
          </p:blipFill>
          <p:spPr>
            <a:xfrm>
              <a:off x="2776416" y="3236877"/>
              <a:ext cx="3419231" cy="578338"/>
            </a:xfrm>
            <a:prstGeom prst="rect">
              <a:avLst/>
            </a:prstGeom>
          </p:spPr>
        </p:pic>
        <p:pic>
          <p:nvPicPr>
            <p:cNvPr id="26" name="Picture 25" descr="t5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2" t="7924" r="14225" b="22782"/>
            <a:stretch/>
          </p:blipFill>
          <p:spPr>
            <a:xfrm>
              <a:off x="2778370" y="3804793"/>
              <a:ext cx="3415323" cy="566615"/>
            </a:xfrm>
            <a:prstGeom prst="rect">
              <a:avLst/>
            </a:prstGeom>
          </p:spPr>
        </p:pic>
        <p:pic>
          <p:nvPicPr>
            <p:cNvPr id="27" name="Picture 26" descr="t10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4" t="7576" r="14773" b="22671"/>
            <a:stretch/>
          </p:blipFill>
          <p:spPr>
            <a:xfrm>
              <a:off x="2792047" y="4360985"/>
              <a:ext cx="3387969" cy="566615"/>
            </a:xfrm>
            <a:prstGeom prst="rect">
              <a:avLst/>
            </a:prstGeom>
          </p:spPr>
        </p:pic>
        <p:pic>
          <p:nvPicPr>
            <p:cNvPr id="28" name="Picture 27" descr="t12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1" t="7688" r="14772" b="21597"/>
            <a:stretch/>
          </p:blipFill>
          <p:spPr>
            <a:xfrm>
              <a:off x="2788139" y="2672868"/>
              <a:ext cx="3395784" cy="574431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 rot="2700000">
            <a:off x="4970309" y="3123986"/>
            <a:ext cx="1126042" cy="1124427"/>
            <a:chOff x="8211981" y="3428171"/>
            <a:chExt cx="1756911" cy="1754391"/>
          </a:xfrm>
        </p:grpSpPr>
        <p:sp>
          <p:nvSpPr>
            <p:cNvPr id="35" name="Rectangle 34"/>
            <p:cNvSpPr/>
            <p:nvPr/>
          </p:nvSpPr>
          <p:spPr>
            <a:xfrm>
              <a:off x="8211981" y="3428171"/>
              <a:ext cx="585637" cy="58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797618" y="3428171"/>
              <a:ext cx="585637" cy="5856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97618" y="4013808"/>
              <a:ext cx="585637" cy="5856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383255" y="3428171"/>
              <a:ext cx="585637" cy="58563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383255" y="4013808"/>
              <a:ext cx="585637" cy="5856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383255" y="4596925"/>
              <a:ext cx="585637" cy="5856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729304" y="3118233"/>
            <a:ext cx="2246118" cy="375347"/>
            <a:chOff x="6674089" y="3126121"/>
            <a:chExt cx="2246118" cy="375347"/>
          </a:xfrm>
        </p:grpSpPr>
        <p:sp>
          <p:nvSpPr>
            <p:cNvPr id="60" name="Rectangle 59"/>
            <p:cNvSpPr/>
            <p:nvPr/>
          </p:nvSpPr>
          <p:spPr>
            <a:xfrm>
              <a:off x="6674089" y="3126121"/>
              <a:ext cx="375347" cy="37534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048243" y="3126121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		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796551" y="3126121"/>
              <a:ext cx="375347" cy="3753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422397" y="3126121"/>
              <a:ext cx="375347" cy="37534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170705" y="3126121"/>
              <a:ext cx="375347" cy="3753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544860" y="3126121"/>
              <a:ext cx="375347" cy="3753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695033" y="2689953"/>
            <a:ext cx="198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Correlations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7454987" y="4680137"/>
            <a:ext cx="1276872" cy="1365870"/>
            <a:chOff x="6674089" y="3970183"/>
            <a:chExt cx="2246118" cy="2402672"/>
          </a:xfrm>
        </p:grpSpPr>
        <p:sp>
          <p:nvSpPr>
            <p:cNvPr id="70" name="Rectangle 69"/>
            <p:cNvSpPr/>
            <p:nvPr/>
          </p:nvSpPr>
          <p:spPr>
            <a:xfrm>
              <a:off x="6674089" y="3970183"/>
              <a:ext cx="375347" cy="37534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048243" y="3970183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		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796551" y="3970183"/>
              <a:ext cx="375347" cy="3753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422397" y="3970183"/>
              <a:ext cx="375347" cy="37534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170705" y="3970183"/>
              <a:ext cx="375347" cy="3753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544860" y="3970183"/>
              <a:ext cx="375347" cy="3753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674089" y="4375648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048243" y="4375648"/>
              <a:ext cx="375347" cy="37534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796551" y="4375648"/>
              <a:ext cx="375347" cy="375347"/>
            </a:xfrm>
            <a:prstGeom prst="rect">
              <a:avLst/>
            </a:prstGeom>
            <a:solidFill>
              <a:srgbClr val="F7964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422397" y="4375648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170705" y="4375648"/>
              <a:ext cx="375347" cy="3753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544860" y="4375648"/>
              <a:ext cx="375347" cy="3753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74089" y="4781113"/>
              <a:ext cx="375347" cy="3753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048243" y="4781113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		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796551" y="4781113"/>
              <a:ext cx="375347" cy="3753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422397" y="4781113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170705" y="4781113"/>
              <a:ext cx="375347" cy="3753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544860" y="4781113"/>
              <a:ext cx="375347" cy="37534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674089" y="5186578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048243" y="5186578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		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796551" y="5186578"/>
              <a:ext cx="375347" cy="37534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422397" y="5186578"/>
              <a:ext cx="375347" cy="37534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170705" y="5186578"/>
              <a:ext cx="375347" cy="3753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544860" y="5186578"/>
              <a:ext cx="375347" cy="3753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674089" y="5592043"/>
              <a:ext cx="375347" cy="3753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048243" y="5592043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		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796551" y="5592043"/>
              <a:ext cx="375347" cy="37534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422397" y="5592043"/>
              <a:ext cx="375347" cy="3753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170705" y="5592043"/>
              <a:ext cx="375347" cy="375347"/>
            </a:xfrm>
            <a:prstGeom prst="rect">
              <a:avLst/>
            </a:prstGeom>
            <a:solidFill>
              <a:srgbClr val="F7964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544860" y="5592043"/>
              <a:ext cx="375347" cy="3753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674089" y="5997508"/>
              <a:ext cx="375347" cy="37534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048243" y="5997508"/>
              <a:ext cx="375347" cy="3753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		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796551" y="5997508"/>
              <a:ext cx="375347" cy="3753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422397" y="5997508"/>
              <a:ext cx="375347" cy="37534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170705" y="5997508"/>
              <a:ext cx="375347" cy="37534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8544860" y="5997508"/>
              <a:ext cx="375347" cy="3753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7248941" y="3715449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Matrix </a:t>
            </a:r>
            <a:br>
              <a:rPr lang="en-US" dirty="0"/>
            </a:br>
            <a:r>
              <a:rPr lang="en-US" dirty="0"/>
              <a:t>aka “</a:t>
            </a:r>
            <a:r>
              <a:rPr lang="en-US" dirty="0" err="1"/>
              <a:t>NetMat</a:t>
            </a:r>
            <a:r>
              <a:rPr lang="en-US" dirty="0"/>
              <a:t>”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7343596" y="4685725"/>
            <a:ext cx="0" cy="130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6200000">
            <a:off x="8132382" y="3936312"/>
            <a:ext cx="0" cy="130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825358" y="4299192"/>
            <a:ext cx="519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Edges</a:t>
            </a:r>
          </a:p>
        </p:txBody>
      </p:sp>
      <p:sp>
        <p:nvSpPr>
          <p:cNvPr id="117" name="TextBox 116"/>
          <p:cNvSpPr txBox="1"/>
          <p:nvPr/>
        </p:nvSpPr>
        <p:spPr>
          <a:xfrm rot="16200000">
            <a:off x="6817310" y="5119588"/>
            <a:ext cx="673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Subjects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124707" y="4685725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Parcellation</a:t>
            </a:r>
            <a:br>
              <a:rPr lang="en-US" sz="1100" b="1" dirty="0">
                <a:solidFill>
                  <a:schemeClr val="accent1"/>
                </a:solidFill>
              </a:rPr>
            </a:br>
            <a:r>
              <a:rPr lang="en-US" sz="1100" b="1" dirty="0">
                <a:solidFill>
                  <a:schemeClr val="accent1"/>
                </a:solidFill>
              </a:rPr>
              <a:t>(common)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050195" y="4685725"/>
            <a:ext cx="1172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“Nodes”</a:t>
            </a:r>
            <a:br>
              <a:rPr lang="en-US" sz="1100" b="1" dirty="0">
                <a:solidFill>
                  <a:schemeClr val="accent1"/>
                </a:solidFill>
              </a:rPr>
            </a:br>
            <a:r>
              <a:rPr lang="en-US" sz="1100" b="1" dirty="0">
                <a:solidFill>
                  <a:schemeClr val="accent1"/>
                </a:solidFill>
              </a:rPr>
              <a:t>(subject-specific)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227244" y="4685725"/>
            <a:ext cx="1172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“Edges”</a:t>
            </a:r>
            <a:br>
              <a:rPr lang="en-US" sz="1100" b="1" dirty="0">
                <a:solidFill>
                  <a:schemeClr val="accent1"/>
                </a:solidFill>
              </a:rPr>
            </a:br>
            <a:r>
              <a:rPr lang="en-US" sz="1100" b="1" dirty="0">
                <a:solidFill>
                  <a:schemeClr val="accent1"/>
                </a:solidFill>
              </a:rPr>
              <a:t>(subject-specific)</a:t>
            </a:r>
          </a:p>
        </p:txBody>
      </p:sp>
    </p:spTree>
    <p:extLst>
      <p:ext uri="{BB962C8B-B14F-4D97-AF65-F5344CB8AC3E}">
        <p14:creationId xmlns:p14="http://schemas.microsoft.com/office/powerpoint/2010/main" val="228241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FB32-DA7D-8046-96EB-8D8686FC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4543B-5AF6-9F4B-A40B-8C97CC800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Neuroimaging</a:t>
            </a:r>
          </a:p>
          <a:p>
            <a:pPr lvl="1"/>
            <a:r>
              <a:rPr lang="en-US" dirty="0"/>
              <a:t>Structural</a:t>
            </a:r>
          </a:p>
          <a:p>
            <a:pPr lvl="1"/>
            <a:r>
              <a:rPr lang="en-US" dirty="0"/>
              <a:t>Functional</a:t>
            </a:r>
          </a:p>
          <a:p>
            <a:r>
              <a:rPr lang="en-US" b="1" dirty="0"/>
              <a:t>Population Neuroimaging</a:t>
            </a:r>
          </a:p>
          <a:p>
            <a:pPr lvl="1"/>
            <a:r>
              <a:rPr lang="en-US" dirty="0"/>
              <a:t>Human Connectome project</a:t>
            </a:r>
          </a:p>
          <a:p>
            <a:pPr lvl="1"/>
            <a:r>
              <a:rPr lang="en-US" dirty="0" err="1"/>
              <a:t>UKBIobank</a:t>
            </a:r>
            <a:endParaRPr lang="en-US" dirty="0"/>
          </a:p>
          <a:p>
            <a:pPr lvl="1"/>
            <a:r>
              <a:rPr lang="en-US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91481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6892-33AE-D647-9510-6DD3E908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Population Neuroimaging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A4C6D-BA29-5D46-A5C5-930FDB0BF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differences</a:t>
            </a:r>
          </a:p>
          <a:p>
            <a:r>
              <a:rPr lang="en-US" dirty="0"/>
              <a:t>Sample size </a:t>
            </a:r>
          </a:p>
          <a:p>
            <a:r>
              <a:rPr lang="en-US" dirty="0"/>
              <a:t>Individual differences</a:t>
            </a:r>
          </a:p>
          <a:p>
            <a:pPr lvl="1"/>
            <a:r>
              <a:rPr lang="en-US" dirty="0"/>
              <a:t>Predict behavior from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91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5898338" cy="1143000"/>
          </a:xfrm>
        </p:spPr>
        <p:txBody>
          <a:bodyPr>
            <a:noAutofit/>
          </a:bodyPr>
          <a:lstStyle/>
          <a:p>
            <a:r>
              <a:rPr lang="en-US" sz="3600" dirty="0"/>
              <a:t>Human </a:t>
            </a:r>
            <a:r>
              <a:rPr lang="en-US" sz="3600" dirty="0" err="1"/>
              <a:t>Connectome</a:t>
            </a:r>
            <a:r>
              <a:rPr lang="en-US" sz="3600" dirty="0"/>
              <a:t> Project</a:t>
            </a:r>
            <a:br>
              <a:rPr lang="en-US" sz="3600" dirty="0"/>
            </a:br>
            <a:r>
              <a:rPr lang="en-US" sz="2000" dirty="0"/>
              <a:t>http://</a:t>
            </a:r>
            <a:r>
              <a:rPr lang="en-US" sz="2000" dirty="0" err="1"/>
              <a:t>www.humanconnectome.org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034"/>
            <a:ext cx="5525101" cy="51221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 year, US$30m NIH contract</a:t>
            </a:r>
          </a:p>
          <a:p>
            <a:pPr lvl="1"/>
            <a:r>
              <a:rPr lang="en-US" dirty="0"/>
              <a:t>Wash. U. </a:t>
            </a:r>
            <a:r>
              <a:rPr lang="en-US" dirty="0" err="1"/>
              <a:t>StL</a:t>
            </a:r>
            <a:r>
              <a:rPr lang="en-US" dirty="0"/>
              <a:t> + U. Minn.</a:t>
            </a:r>
          </a:p>
          <a:p>
            <a:r>
              <a:rPr lang="en-US" dirty="0"/>
              <a:t>1,200 subjects</a:t>
            </a:r>
          </a:p>
          <a:p>
            <a:pPr lvl="1"/>
            <a:r>
              <a:rPr lang="en-US" dirty="0"/>
              <a:t>Population sample</a:t>
            </a:r>
          </a:p>
          <a:p>
            <a:pPr lvl="1"/>
            <a:r>
              <a:rPr lang="en-US" dirty="0"/>
              <a:t>Subjects drawn from state birth records</a:t>
            </a:r>
          </a:p>
          <a:p>
            <a:pPr lvl="1"/>
            <a:r>
              <a:rPr lang="en-US" dirty="0" err="1"/>
              <a:t>Twins+siblings</a:t>
            </a:r>
            <a:r>
              <a:rPr lang="en-US" dirty="0"/>
              <a:t> design, </a:t>
            </a:r>
            <a:r>
              <a:rPr lang="en-GB" dirty="0"/>
              <a:t>≈</a:t>
            </a:r>
            <a:r>
              <a:rPr lang="en-US" dirty="0"/>
              <a:t>300 families of </a:t>
            </a:r>
            <a:r>
              <a:rPr lang="en-GB" dirty="0"/>
              <a:t>≈</a:t>
            </a:r>
            <a:r>
              <a:rPr lang="en-US" dirty="0"/>
              <a:t>4</a:t>
            </a:r>
          </a:p>
          <a:p>
            <a:r>
              <a:rPr lang="en-US" dirty="0"/>
              <a:t>Cutting edge MRI</a:t>
            </a:r>
          </a:p>
          <a:p>
            <a:pPr lvl="1"/>
            <a:r>
              <a:rPr lang="en-US" dirty="0"/>
              <a:t>fMRI + </a:t>
            </a:r>
            <a:r>
              <a:rPr lang="en-US" dirty="0" err="1"/>
              <a:t>rs</a:t>
            </a:r>
            <a:r>
              <a:rPr lang="en-US" dirty="0"/>
              <a:t>-fMRI + </a:t>
            </a:r>
            <a:r>
              <a:rPr lang="en-US" dirty="0" err="1"/>
              <a:t>dMRI</a:t>
            </a:r>
            <a:endParaRPr lang="en-US" dirty="0"/>
          </a:p>
          <a:p>
            <a:r>
              <a:rPr lang="en-US" dirty="0"/>
              <a:t>Extensive non-imaging</a:t>
            </a:r>
          </a:p>
          <a:p>
            <a:pPr lvl="1"/>
            <a:r>
              <a:rPr lang="en-US" dirty="0"/>
              <a:t>478 variables on behavior, health, medical history</a:t>
            </a:r>
          </a:p>
          <a:p>
            <a:r>
              <a:rPr lang="en-US" dirty="0"/>
              <a:t>All data openly shared</a:t>
            </a:r>
          </a:p>
          <a:p>
            <a:r>
              <a:rPr lang="en-US" dirty="0"/>
              <a:t>Allows unprecedented methodological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063"/>
          <a:stretch/>
        </p:blipFill>
        <p:spPr>
          <a:xfrm>
            <a:off x="5898339" y="115459"/>
            <a:ext cx="3266651" cy="4205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2502" b="50000"/>
          <a:stretch/>
        </p:blipFill>
        <p:spPr>
          <a:xfrm>
            <a:off x="5898339" y="4418931"/>
            <a:ext cx="3355482" cy="23163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22701"/>
            <a:ext cx="7556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Van Essen et al. (2013). The WU-</a:t>
            </a:r>
            <a:r>
              <a:rPr lang="en-US" sz="1400" dirty="0" err="1"/>
              <a:t>Minn</a:t>
            </a:r>
            <a:r>
              <a:rPr lang="en-US" sz="1400" dirty="0"/>
              <a:t> Human </a:t>
            </a:r>
            <a:r>
              <a:rPr lang="en-US" sz="1400" dirty="0" err="1"/>
              <a:t>Connectome</a:t>
            </a:r>
            <a:r>
              <a:rPr lang="en-US" sz="1400" dirty="0"/>
              <a:t> Project: </a:t>
            </a:r>
            <a:br>
              <a:rPr lang="en-US" sz="1400" dirty="0"/>
            </a:br>
            <a:r>
              <a:rPr lang="en-US" sz="1400" dirty="0"/>
              <a:t>An overview. </a:t>
            </a:r>
            <a:r>
              <a:rPr lang="en-US" sz="1400" i="1" dirty="0"/>
              <a:t>NeuroImage</a:t>
            </a:r>
            <a:r>
              <a:rPr lang="en-US" sz="1400" dirty="0"/>
              <a:t>, 80, 62–79.</a:t>
            </a:r>
          </a:p>
        </p:txBody>
      </p:sp>
    </p:spTree>
    <p:extLst>
      <p:ext uri="{BB962C8B-B14F-4D97-AF65-F5344CB8AC3E}">
        <p14:creationId xmlns:p14="http://schemas.microsoft.com/office/powerpoint/2010/main" val="320622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0085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</a:t>
            </a:r>
            <a:r>
              <a:rPr lang="en-US" dirty="0" err="1"/>
              <a:t>Connectome</a:t>
            </a:r>
            <a:r>
              <a:rPr lang="en-US" dirty="0"/>
              <a:t>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3360995" cy="5257800"/>
          </a:xfrm>
        </p:spPr>
        <p:txBody>
          <a:bodyPr>
            <a:normAutofit/>
          </a:bodyPr>
          <a:lstStyle/>
          <a:p>
            <a:r>
              <a:rPr lang="en-US" dirty="0"/>
              <a:t>All data freely available</a:t>
            </a:r>
          </a:p>
          <a:p>
            <a:pPr lvl="1"/>
            <a:r>
              <a:rPr lang="en-US" dirty="0"/>
              <a:t>‘1-click’ authorization</a:t>
            </a:r>
          </a:p>
          <a:p>
            <a:pPr lvl="2"/>
            <a:r>
              <a:rPr lang="en-US" dirty="0"/>
              <a:t>All imaging data</a:t>
            </a:r>
          </a:p>
          <a:p>
            <a:pPr lvl="2"/>
            <a:r>
              <a:rPr lang="en-US" dirty="0"/>
              <a:t>Coarsened age</a:t>
            </a:r>
          </a:p>
          <a:p>
            <a:pPr lvl="2"/>
            <a:r>
              <a:rPr lang="en-US" dirty="0"/>
              <a:t>Basic behavioral</a:t>
            </a:r>
          </a:p>
          <a:p>
            <a:pPr lvl="1"/>
            <a:r>
              <a:rPr lang="en-US" dirty="0"/>
              <a:t>With signed authorization</a:t>
            </a:r>
          </a:p>
          <a:p>
            <a:pPr lvl="2"/>
            <a:r>
              <a:rPr lang="en-US" dirty="0"/>
              <a:t>All variables</a:t>
            </a:r>
          </a:p>
          <a:p>
            <a:r>
              <a:rPr lang="en-US" dirty="0"/>
              <a:t>No project review!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01294" y="1275523"/>
            <a:ext cx="7347465" cy="5542364"/>
            <a:chOff x="0" y="0"/>
            <a:chExt cx="9144000" cy="6897532"/>
          </a:xfrm>
        </p:grpSpPr>
        <p:pic>
          <p:nvPicPr>
            <p:cNvPr id="7" name="Picture 6" descr="Screen Shot 2016-04-25 at 22.37.1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81" y="0"/>
              <a:ext cx="7343335" cy="6858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0" y="6476198"/>
              <a:ext cx="9144000" cy="421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Principal Direction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88786" y="3339549"/>
              <a:ext cx="1563795" cy="421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FA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48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48818" y="-626428"/>
            <a:ext cx="4863030" cy="8423287"/>
            <a:chOff x="5589799" y="-1687874"/>
            <a:chExt cx="4863030" cy="8423287"/>
          </a:xfrm>
        </p:grpSpPr>
        <p:pic>
          <p:nvPicPr>
            <p:cNvPr id="4" name="Picture 3" descr="Screen Shot 2015-11-12 at 06.27.2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9799" y="-1687874"/>
              <a:ext cx="4048760" cy="3860800"/>
            </a:xfrm>
            <a:prstGeom prst="rect">
              <a:avLst/>
            </a:prstGeom>
          </p:spPr>
        </p:pic>
        <p:pic>
          <p:nvPicPr>
            <p:cNvPr id="5" name="Picture 4" descr="Screen Shot 2015-11-12 at 06.27.3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509" y="2038801"/>
              <a:ext cx="4846320" cy="3566160"/>
            </a:xfrm>
            <a:prstGeom prst="rect">
              <a:avLst/>
            </a:prstGeom>
          </p:spPr>
        </p:pic>
        <p:pic>
          <p:nvPicPr>
            <p:cNvPr id="6" name="Picture 5" descr="Screen Shot 2015-11-12 at 06.27.4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480" y="5572093"/>
              <a:ext cx="3525520" cy="116332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9226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</a:t>
            </a:r>
            <a:r>
              <a:rPr lang="en-US" dirty="0" err="1"/>
              <a:t>Connectome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Target sample</a:t>
            </a:r>
          </a:p>
          <a:p>
            <a:pPr lvl="1"/>
            <a:r>
              <a:rPr lang="en-US" dirty="0"/>
              <a:t>n=1,200 (300 families of 4)</a:t>
            </a:r>
          </a:p>
          <a:p>
            <a:r>
              <a:rPr lang="en-US" dirty="0"/>
              <a:t>Extensive testing</a:t>
            </a:r>
          </a:p>
          <a:p>
            <a:pPr lvl="1"/>
            <a:r>
              <a:rPr lang="en-US" dirty="0"/>
              <a:t>478 variables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533" y="3759161"/>
            <a:ext cx="3234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Categories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Subject Information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Health &amp; Family History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Altertness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Cognition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Emotion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Personality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Psychiatric &amp; Life 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Sensory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Substance Abuse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43477" y="3869599"/>
            <a:ext cx="323402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tests from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NIH Toolbox </a:t>
            </a:r>
            <a:r>
              <a:rPr lang="en-US" dirty="0"/>
              <a:t>for the Assessment of Neurological and Behavioral Function ”</a:t>
            </a:r>
          </a:p>
          <a:p>
            <a:r>
              <a:rPr lang="en-US" dirty="0"/>
              <a:t>http://</a:t>
            </a:r>
            <a:r>
              <a:rPr lang="en-US" dirty="0" err="1"/>
              <a:t>www.nihtoolbox.org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HCP Application (1)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570"/>
            <a:ext cx="8686800" cy="952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Predicting task activation from resting state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5928" y="6396335"/>
            <a:ext cx="456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Tavor</a:t>
            </a:r>
            <a:r>
              <a:rPr lang="en-US" sz="1200" dirty="0"/>
              <a:t> et al. (2016). Task-free MRI predicts individual differences in brain activity during task performance. </a:t>
            </a:r>
            <a:r>
              <a:rPr lang="en-US" sz="1200" i="1" dirty="0"/>
              <a:t>Science</a:t>
            </a:r>
            <a:r>
              <a:rPr lang="en-US" sz="1200" dirty="0"/>
              <a:t>, 352(6282), 216–220.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2" y="1528864"/>
            <a:ext cx="4282559" cy="2451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052" y="1192527"/>
            <a:ext cx="40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Features: Resting Functional &amp; Structural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3816"/>
            <a:ext cx="4847888" cy="2844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40164" y="1455810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</a:rPr>
              <a:t>98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9932" y="275674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</a:rPr>
              <a:t>9 features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4"/>
          <a:srcRect t="4575" r="50302" b="51417"/>
          <a:stretch/>
        </p:blipFill>
        <p:spPr>
          <a:xfrm>
            <a:off x="5980126" y="1076725"/>
            <a:ext cx="2827645" cy="267717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4"/>
          <a:srcRect t="56619" r="50302"/>
          <a:stretch/>
        </p:blipFill>
        <p:spPr>
          <a:xfrm>
            <a:off x="5956607" y="3820885"/>
            <a:ext cx="2827645" cy="2639032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5195052" y="1156986"/>
            <a:ext cx="940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Theory-</a:t>
            </a:r>
            <a:br>
              <a:rPr lang="en-US" dirty="0"/>
            </a:br>
            <a:r>
              <a:rPr lang="en-US" dirty="0"/>
              <a:t>of-Mind</a:t>
            </a:r>
            <a:br>
              <a:rPr lang="en-US" dirty="0"/>
            </a:br>
            <a:r>
              <a:rPr lang="en-US" dirty="0"/>
              <a:t>Task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103476" y="3924813"/>
            <a:ext cx="1123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Relational</a:t>
            </a:r>
            <a:br>
              <a:rPr lang="en-US" dirty="0"/>
            </a:br>
            <a:r>
              <a:rPr lang="en-US" dirty="0"/>
              <a:t>Cognition</a:t>
            </a:r>
            <a:br>
              <a:rPr lang="en-US" dirty="0"/>
            </a:br>
            <a:r>
              <a:rPr lang="en-US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92982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HCP Application (2):</a:t>
            </a:r>
            <a:br>
              <a:rPr lang="en-US" dirty="0"/>
            </a:br>
            <a:r>
              <a:rPr lang="en-US" dirty="0"/>
              <a:t>Predict each SM with </a:t>
            </a:r>
            <a:r>
              <a:rPr lang="en-US" dirty="0" err="1"/>
              <a:t>NetMat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Matrix (</a:t>
            </a:r>
            <a:r>
              <a:rPr lang="en-US" dirty="0" err="1"/>
              <a:t>NetMat</a:t>
            </a:r>
            <a:r>
              <a:rPr lang="en-US" dirty="0"/>
              <a:t>) for each subject</a:t>
            </a:r>
          </a:p>
          <a:p>
            <a:pPr lvl="1"/>
            <a:r>
              <a:rPr lang="en-US" dirty="0"/>
              <a:t>50×(50-1)/2 = 1,225 unique edges</a:t>
            </a:r>
          </a:p>
          <a:p>
            <a:pPr lvl="2"/>
            <a:r>
              <a:rPr lang="en-US" dirty="0"/>
              <a:t>Also tried for networks with 25, 50, 100 &amp; 200 nodes</a:t>
            </a:r>
          </a:p>
          <a:p>
            <a:pPr lvl="1"/>
            <a:r>
              <a:rPr lang="en-US" dirty="0"/>
              <a:t>Partial correlation (r2z) between each node</a:t>
            </a:r>
          </a:p>
          <a:p>
            <a:r>
              <a:rPr lang="en-US" dirty="0"/>
              <a:t>“Subject Measures” (SM) for each subject</a:t>
            </a:r>
          </a:p>
          <a:p>
            <a:pPr lvl="1"/>
            <a:r>
              <a:rPr lang="en-US" dirty="0"/>
              <a:t>280 behavioral and demographic measures</a:t>
            </a:r>
          </a:p>
          <a:p>
            <a:pPr lvl="2"/>
            <a:r>
              <a:rPr lang="en-US" dirty="0"/>
              <a:t>Fluid IQ, life satisfaction, stress, dexterity, smoking, alcohol/drug use, sleep quality,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6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FB32-DA7D-8046-96EB-8D8686FC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4543B-5AF6-9F4B-A40B-8C97CC800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Neuroimaging</a:t>
            </a:r>
          </a:p>
          <a:p>
            <a:pPr lvl="1"/>
            <a:r>
              <a:rPr lang="en-US" dirty="0"/>
              <a:t>Structural</a:t>
            </a:r>
          </a:p>
          <a:p>
            <a:pPr lvl="1"/>
            <a:r>
              <a:rPr lang="en-US" dirty="0"/>
              <a:t>Functional</a:t>
            </a:r>
          </a:p>
          <a:p>
            <a:r>
              <a:rPr lang="en-US" dirty="0"/>
              <a:t>Population Neuroimaging</a:t>
            </a:r>
          </a:p>
          <a:p>
            <a:pPr lvl="1"/>
            <a:r>
              <a:rPr lang="en-US" dirty="0"/>
              <a:t>Human Connectome project</a:t>
            </a:r>
          </a:p>
          <a:p>
            <a:pPr lvl="1"/>
            <a:r>
              <a:rPr lang="en-US" dirty="0" err="1"/>
              <a:t>UKBIobank</a:t>
            </a:r>
            <a:endParaRPr lang="en-US" dirty="0"/>
          </a:p>
          <a:p>
            <a:pPr lvl="1"/>
            <a:r>
              <a:rPr lang="en-US" dirty="0"/>
              <a:t>Fingerprinting</a:t>
            </a:r>
          </a:p>
        </p:txBody>
      </p:sp>
    </p:spTree>
    <p:extLst>
      <p:ext uri="{BB962C8B-B14F-4D97-AF65-F5344CB8AC3E}">
        <p14:creationId xmlns:p14="http://schemas.microsoft.com/office/powerpoint/2010/main" val="1022365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9880E-59CC-8C4C-82A7-24C7343C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156" y="1155405"/>
            <a:ext cx="4683844" cy="5525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BCCD5-5387-8E4D-B8CD-4652B304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GB" dirty="0"/>
              <a:t>UK Biobank: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50FEF-C2C6-8640-9E98-A8041F659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28" y="1219200"/>
            <a:ext cx="4352260" cy="5174512"/>
          </a:xfrm>
        </p:spPr>
        <p:txBody>
          <a:bodyPr/>
          <a:lstStyle/>
          <a:p>
            <a:r>
              <a:rPr lang="en-GB" dirty="0"/>
              <a:t>2006-2010: 9.2 million individuals contacted</a:t>
            </a:r>
          </a:p>
          <a:p>
            <a:pPr lvl="1"/>
            <a:r>
              <a:rPr lang="en-GB" dirty="0"/>
              <a:t>Drawn from NHS registers</a:t>
            </a:r>
          </a:p>
          <a:p>
            <a:pPr lvl="1"/>
            <a:r>
              <a:rPr lang="en-GB" dirty="0"/>
              <a:t>Aged 40–69 years</a:t>
            </a:r>
          </a:p>
          <a:p>
            <a:pPr lvl="1"/>
            <a:r>
              <a:rPr lang="en-GB" dirty="0"/>
              <a:t>Living within 40 km of one of 22 assessment centres in England, Wales, and Scotland</a:t>
            </a:r>
          </a:p>
          <a:p>
            <a:r>
              <a:rPr lang="en-GB" dirty="0"/>
              <a:t>503,317 consented &amp; had baseline assessment</a:t>
            </a:r>
          </a:p>
          <a:p>
            <a:pPr lvl="1"/>
            <a:r>
              <a:rPr lang="en-GB" dirty="0"/>
              <a:t>5.5% response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7BEDA-B64C-194A-94D9-0BA425F61B45}"/>
              </a:ext>
            </a:extLst>
          </p:cNvPr>
          <p:cNvSpPr txBox="1"/>
          <p:nvPr/>
        </p:nvSpPr>
        <p:spPr>
          <a:xfrm>
            <a:off x="0" y="65810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Fry et al. (2017). </a:t>
            </a:r>
            <a:r>
              <a:rPr lang="en-GB" sz="1200" i="1" dirty="0"/>
              <a:t>Am. J of </a:t>
            </a:r>
            <a:r>
              <a:rPr lang="en-GB" sz="1200" i="1" dirty="0" err="1"/>
              <a:t>Epid</a:t>
            </a:r>
            <a:r>
              <a:rPr lang="en-GB" sz="1200" dirty="0"/>
              <a:t>, </a:t>
            </a:r>
            <a:r>
              <a:rPr lang="en-GB" sz="1200" i="1" dirty="0"/>
              <a:t>186</a:t>
            </a:r>
            <a:r>
              <a:rPr lang="en-GB" sz="1200" dirty="0"/>
              <a:t>, 1-9. http://</a:t>
            </a:r>
            <a:r>
              <a:rPr lang="en-GB" sz="1200" dirty="0" err="1"/>
              <a:t>doi.org</a:t>
            </a:r>
            <a:r>
              <a:rPr lang="en-GB" sz="1200" dirty="0"/>
              <a:t>/10.1093/</a:t>
            </a:r>
            <a:r>
              <a:rPr lang="en-GB" sz="1200" dirty="0" err="1"/>
              <a:t>aje</a:t>
            </a:r>
            <a:r>
              <a:rPr lang="en-GB" sz="1200" dirty="0"/>
              <a:t>/kwx246</a:t>
            </a:r>
          </a:p>
        </p:txBody>
      </p:sp>
    </p:spTree>
    <p:extLst>
      <p:ext uri="{BB962C8B-B14F-4D97-AF65-F5344CB8AC3E}">
        <p14:creationId xmlns:p14="http://schemas.microsoft.com/office/powerpoint/2010/main" val="883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in  UK Biobank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24801" cy="50241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Genetics</a:t>
            </a:r>
          </a:p>
          <a:p>
            <a:pPr lvl="1"/>
            <a:r>
              <a:rPr lang="en-US" dirty="0"/>
              <a:t>Genotyping: 11,734,353 SNPs (all subjects)</a:t>
            </a:r>
          </a:p>
          <a:p>
            <a:pPr lvl="1"/>
            <a:r>
              <a:rPr lang="en-US" dirty="0"/>
              <a:t>Sequencing (planned)</a:t>
            </a:r>
          </a:p>
          <a:p>
            <a:pPr lvl="1"/>
            <a:endParaRPr lang="en-US" dirty="0"/>
          </a:p>
          <a:p>
            <a:r>
              <a:rPr lang="en-US" dirty="0"/>
              <a:t>Imaging</a:t>
            </a:r>
          </a:p>
          <a:p>
            <a:pPr lvl="1"/>
            <a:r>
              <a:rPr lang="en-US" dirty="0"/>
              <a:t>100,000 planned, ~20k so far</a:t>
            </a:r>
          </a:p>
          <a:p>
            <a:pPr lvl="1"/>
            <a:r>
              <a:rPr lang="en-US" dirty="0"/>
              <a:t>MRI: T1, T2 FLAIR, SWI, </a:t>
            </a:r>
            <a:r>
              <a:rPr lang="en-US" dirty="0" err="1"/>
              <a:t>dMRI</a:t>
            </a:r>
            <a:r>
              <a:rPr lang="en-US" dirty="0"/>
              <a:t>, </a:t>
            </a:r>
            <a:r>
              <a:rPr lang="en-US" dirty="0" err="1"/>
              <a:t>rs</a:t>
            </a:r>
            <a:r>
              <a:rPr lang="en-US" dirty="0"/>
              <a:t>-fMRI t-fMRI</a:t>
            </a:r>
          </a:p>
          <a:p>
            <a:pPr lvl="2"/>
            <a:r>
              <a:rPr lang="en-US" dirty="0"/>
              <a:t>Distilled into 3,144 “Image-Derived Phenotypes” IDP</a:t>
            </a:r>
          </a:p>
        </p:txBody>
      </p:sp>
    </p:spTree>
    <p:extLst>
      <p:ext uri="{BB962C8B-B14F-4D97-AF65-F5344CB8AC3E}">
        <p14:creationId xmlns:p14="http://schemas.microsoft.com/office/powerpoint/2010/main" val="526910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EC433-3DFA-0844-AE5D-2DDF37597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482" y="107830"/>
            <a:ext cx="3973771" cy="3437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72CD8-9CD7-F44F-927A-D16C9C38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UK Biobank: </a:t>
            </a:r>
            <a:br>
              <a:rPr lang="en-GB" dirty="0"/>
            </a:br>
            <a:r>
              <a:rPr lang="en-GB" dirty="0"/>
              <a:t>Imaging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E30A-3832-DF41-813A-5D4AB71B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265185" cy="5105855"/>
          </a:xfrm>
        </p:spPr>
        <p:txBody>
          <a:bodyPr>
            <a:normAutofit/>
          </a:bodyPr>
          <a:lstStyle/>
          <a:p>
            <a:r>
              <a:rPr lang="en-GB" dirty="0"/>
              <a:t>2006-2010</a:t>
            </a:r>
          </a:p>
          <a:p>
            <a:pPr lvl="1"/>
            <a:r>
              <a:rPr lang="en-GB" dirty="0"/>
              <a:t>Baseline assessment of </a:t>
            </a:r>
            <a:br>
              <a:rPr lang="en-GB" dirty="0"/>
            </a:br>
            <a:r>
              <a:rPr lang="en-GB" dirty="0"/>
              <a:t>500,000</a:t>
            </a:r>
          </a:p>
          <a:p>
            <a:r>
              <a:rPr lang="en-GB" dirty="0"/>
              <a:t>2014-</a:t>
            </a:r>
          </a:p>
          <a:p>
            <a:pPr lvl="1"/>
            <a:r>
              <a:rPr lang="en-GB" dirty="0"/>
              <a:t>Imaging of 100,000 UKB subjects</a:t>
            </a:r>
          </a:p>
          <a:p>
            <a:pPr lvl="1"/>
            <a:r>
              <a:rPr lang="en-GB" dirty="0"/>
              <a:t>Brain MRI, Heart MRI, Carotid ultrasound, </a:t>
            </a:r>
            <a:r>
              <a:rPr lang="en-GB" dirty="0" err="1"/>
              <a:t>Dexa</a:t>
            </a:r>
            <a:endParaRPr lang="en-GB" dirty="0"/>
          </a:p>
          <a:p>
            <a:r>
              <a:rPr lang="en-GB" dirty="0"/>
              <a:t>Brain MRI</a:t>
            </a:r>
          </a:p>
          <a:p>
            <a:pPr lvl="1"/>
            <a:r>
              <a:rPr lang="en-GB" dirty="0"/>
              <a:t>T1, T2 FLAIR, T2*, r-fMRI, t-fMRI, </a:t>
            </a:r>
            <a:r>
              <a:rPr lang="en-GB" dirty="0" err="1"/>
              <a:t>dMRI</a:t>
            </a:r>
            <a:r>
              <a:rPr lang="en-GB" dirty="0"/>
              <a:t> &amp; SWI</a:t>
            </a:r>
          </a:p>
          <a:p>
            <a:pPr lvl="1"/>
            <a:r>
              <a:rPr lang="en-GB" dirty="0"/>
              <a:t>Customised FSL pipeline by S. Smith, F. Alfaro-Almagro et al.</a:t>
            </a:r>
          </a:p>
          <a:p>
            <a:pPr lvl="1"/>
            <a:r>
              <a:rPr lang="en-GB" dirty="0"/>
              <a:t>Generates 1000’s of “Image-Derived Phenotypes” (IDPs)</a:t>
            </a:r>
          </a:p>
          <a:p>
            <a:r>
              <a:rPr lang="en-GB" dirty="0"/>
              <a:t>2018-</a:t>
            </a:r>
          </a:p>
          <a:p>
            <a:pPr lvl="1"/>
            <a:r>
              <a:rPr lang="en-GB" dirty="0"/>
              <a:t>2-year re-scan of 10,000 subjects</a:t>
            </a:r>
          </a:p>
        </p:txBody>
      </p:sp>
    </p:spTree>
    <p:extLst>
      <p:ext uri="{BB962C8B-B14F-4D97-AF65-F5344CB8AC3E}">
        <p14:creationId xmlns:p14="http://schemas.microsoft.com/office/powerpoint/2010/main" val="2971203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40" y="2722880"/>
            <a:ext cx="4246059" cy="417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31"/>
          <a:stretch/>
        </p:blipFill>
        <p:spPr>
          <a:xfrm>
            <a:off x="4815840" y="548640"/>
            <a:ext cx="4281217" cy="2306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Powerful even with ‘just’ N=8,000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Miller, et al. (2016). </a:t>
            </a:r>
            <a:r>
              <a:rPr lang="en-US" i="1" dirty="0">
                <a:effectLst/>
              </a:rPr>
              <a:t>Nature Neuroscience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19</a:t>
            </a:r>
            <a:r>
              <a:rPr lang="en-US" dirty="0">
                <a:effectLst/>
              </a:rPr>
              <a:t>(11), 1523–1536.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5" b="21037"/>
          <a:stretch/>
        </p:blipFill>
        <p:spPr>
          <a:xfrm>
            <a:off x="0" y="782320"/>
            <a:ext cx="4742180" cy="54152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51960" y="4612640"/>
            <a:ext cx="543560" cy="164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1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715B-6754-354A-8948-2FD35794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9402D-B0C2-2542-9536-72CE35B37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FDCA9-FD1E-C84F-98DC-7342DE16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71D04E-F836-3B47-86E2-49FAB5B18A05}"/>
              </a:ext>
            </a:extLst>
          </p:cNvPr>
          <p:cNvSpPr txBox="1"/>
          <p:nvPr/>
        </p:nvSpPr>
        <p:spPr>
          <a:xfrm>
            <a:off x="-60385" y="6581001"/>
            <a:ext cx="2018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Slide: S. Smith</a:t>
            </a:r>
          </a:p>
        </p:txBody>
      </p:sp>
    </p:spTree>
    <p:extLst>
      <p:ext uri="{BB962C8B-B14F-4D97-AF65-F5344CB8AC3E}">
        <p14:creationId xmlns:p14="http://schemas.microsoft.com/office/powerpoint/2010/main" val="50189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E97F-7566-5244-A681-0DD6AB72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latex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77CC-2547-0F40-ADE8-B7FA9AF60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21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UKBB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0783" y="4588557"/>
            <a:ext cx="4639290" cy="2269443"/>
            <a:chOff x="3756896" y="4871066"/>
            <a:chExt cx="4188619" cy="19301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6896" y="4871066"/>
              <a:ext cx="1714500" cy="1714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5294" y="4871066"/>
              <a:ext cx="2340221" cy="193019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10783" y="1731149"/>
            <a:ext cx="5404599" cy="2313817"/>
            <a:chOff x="3354363" y="1529136"/>
            <a:chExt cx="5298019" cy="21945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4363" y="1619046"/>
              <a:ext cx="2438400" cy="19431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0258" y="1529136"/>
              <a:ext cx="2602124" cy="219456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542779" y="2283423"/>
            <a:ext cx="3453044" cy="3822700"/>
            <a:chOff x="228908" y="3355567"/>
            <a:chExt cx="3453044" cy="3822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908" y="3759200"/>
              <a:ext cx="927100" cy="309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4852" y="3355567"/>
              <a:ext cx="2197100" cy="38227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5986293" y="6406469"/>
            <a:ext cx="3009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Miller </a:t>
            </a:r>
            <a:r>
              <a:rPr lang="en-US" sz="1400" dirty="0" err="1"/>
              <a:t>etal</a:t>
            </a:r>
            <a:r>
              <a:rPr lang="en-US" sz="1400" dirty="0"/>
              <a:t> 2016, </a:t>
            </a:r>
            <a:r>
              <a:rPr lang="mr-IN" sz="1400" dirty="0"/>
              <a:t>doi:10.1038/nn.4393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1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4153-E285-CD4A-98E9-69D30C8C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UKBB: CCA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1C95A-688C-0B44-AE4D-31B6C13A3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5E257-BD32-0B42-BA2C-75FE975E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43" y="333437"/>
            <a:ext cx="5579549" cy="64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6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ADF4-07B9-EC49-9A5E-363A4D24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 data modalities: UKBB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A016E-5FE0-E543-901F-76AAEA1A6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Brain: </a:t>
            </a:r>
          </a:p>
          <a:p>
            <a:pPr lvl="1"/>
            <a:r>
              <a:rPr lang="en-US" dirty="0"/>
              <a:t>gray, white, </a:t>
            </a:r>
            <a:r>
              <a:rPr lang="en-GB" dirty="0"/>
              <a:t>Cerebrospinal fluid (CSF)</a:t>
            </a:r>
          </a:p>
          <a:p>
            <a:r>
              <a:rPr lang="en-GB" dirty="0"/>
              <a:t>MRI: Non-invasive </a:t>
            </a:r>
            <a:endParaRPr lang="en-US" dirty="0"/>
          </a:p>
          <a:p>
            <a:r>
              <a:rPr lang="en-US" dirty="0"/>
              <a:t>Structural</a:t>
            </a:r>
          </a:p>
          <a:p>
            <a:pPr lvl="1"/>
            <a:r>
              <a:rPr lang="en-US" dirty="0"/>
              <a:t>T1 images: gray matter</a:t>
            </a:r>
          </a:p>
          <a:p>
            <a:pPr lvl="1"/>
            <a:r>
              <a:rPr lang="en-US" dirty="0"/>
              <a:t>Diffusion tensor imaging: white matter tractography</a:t>
            </a:r>
          </a:p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Task fMRI</a:t>
            </a:r>
          </a:p>
          <a:p>
            <a:pPr lvl="1"/>
            <a:r>
              <a:rPr lang="en-US" dirty="0"/>
              <a:t>Resting state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DD3B9D-CF3D-4449-B145-76E66DAA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61" y="1558432"/>
            <a:ext cx="2469518" cy="2372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047903-1D31-8742-9B4A-41BA594DD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096" y="4580625"/>
            <a:ext cx="2632342" cy="18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5609-5AA8-3047-AA0B-B22DC36F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MRI: Thickness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30349-B087-F741-A1CC-E4976387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Gray matter: Cortical thickness, surface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04787-7EB7-5649-83FB-CFCF7278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02" y="2514599"/>
            <a:ext cx="3467100" cy="379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A0788-2535-BA42-941F-7AFE725E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589" y="3288832"/>
            <a:ext cx="2819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5609-5AA8-3047-AA0B-B22DC36F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MRI: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30349-B087-F741-A1CC-E4976387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ROI: different atlases, different resolutions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CD943-CE3F-5648-8204-EB11F8490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79"/>
          <a:stretch/>
        </p:blipFill>
        <p:spPr>
          <a:xfrm>
            <a:off x="2716451" y="2332039"/>
            <a:ext cx="3296193" cy="2327817"/>
          </a:xfrm>
          <a:prstGeom prst="rect">
            <a:avLst/>
          </a:prstGeom>
        </p:spPr>
      </p:pic>
      <p:pic>
        <p:nvPicPr>
          <p:cNvPr id="8" name="Picture 6" descr="C:\Documents and Settings\Administrator\Desktop\++\tif\cp\nature14101-f1.jpg">
            <a:extLst>
              <a:ext uri="{FF2B5EF4-FFF2-40B4-BE49-F238E27FC236}">
                <a16:creationId xmlns:a16="http://schemas.microsoft.com/office/drawing/2014/main" id="{23919099-D519-6843-942B-49015750C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4" t="41469" r="12292" b="39584"/>
          <a:stretch/>
        </p:blipFill>
        <p:spPr bwMode="auto">
          <a:xfrm>
            <a:off x="2819833" y="4900407"/>
            <a:ext cx="3089430" cy="127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80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61F0-5798-9E4A-87E8-B19D160C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MRI: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47995-0DD6-7246-98A9-D1CB19FC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fMRI experiment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0E24E-B411-484E-8447-FCA7C49B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5" y="2711929"/>
            <a:ext cx="8636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5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fMRI Perspective</a:t>
            </a:r>
            <a:br>
              <a:rPr lang="en-US" dirty="0"/>
            </a:br>
            <a:r>
              <a:rPr lang="en-US" dirty="0"/>
              <a:t>Massive Spatial Data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4-Dimensional Data</a:t>
            </a:r>
          </a:p>
          <a:p>
            <a:pPr lvl="1"/>
            <a:r>
              <a:rPr lang="en-US" dirty="0"/>
              <a:t>1,000 multivariate observations,</a:t>
            </a:r>
            <a:br>
              <a:rPr lang="en-US" dirty="0"/>
            </a:br>
            <a:r>
              <a:rPr lang="en-US" dirty="0"/>
              <a:t>each with 100,000 elements</a:t>
            </a:r>
          </a:p>
          <a:p>
            <a:pPr lvl="1"/>
            <a:r>
              <a:rPr lang="en-US" dirty="0"/>
              <a:t>100,000 time series, each </a:t>
            </a:r>
            <a:br>
              <a:rPr lang="en-US" dirty="0"/>
            </a:br>
            <a:r>
              <a:rPr lang="en-US" dirty="0"/>
              <a:t>with 1,000 observations</a:t>
            </a:r>
          </a:p>
          <a:p>
            <a:r>
              <a:rPr lang="en-US" dirty="0"/>
              <a:t>100 million data </a:t>
            </a:r>
            <a:br>
              <a:rPr lang="en-US" dirty="0"/>
            </a:br>
            <a:r>
              <a:rPr lang="en-US" dirty="0"/>
              <a:t>points per subject!</a:t>
            </a:r>
          </a:p>
          <a:p>
            <a:pPr lvl="1"/>
            <a:r>
              <a:rPr lang="en-US" dirty="0"/>
              <a:t>Requires custom,</a:t>
            </a:r>
            <a:br>
              <a:rPr lang="en-US" dirty="0"/>
            </a:br>
            <a:r>
              <a:rPr lang="en-US" dirty="0"/>
              <a:t>computationally </a:t>
            </a:r>
            <a:br>
              <a:rPr lang="en-US" dirty="0"/>
            </a:br>
            <a:r>
              <a:rPr lang="en-US" dirty="0"/>
              <a:t>efficient analysis</a:t>
            </a:r>
            <a:br>
              <a:rPr lang="en-US" dirty="0"/>
            </a:br>
            <a:r>
              <a:rPr lang="en-US" dirty="0"/>
              <a:t>tools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245226"/>
            <a:ext cx="2133600" cy="476250"/>
          </a:xfrm>
          <a:prstGeom prst="rect">
            <a:avLst/>
          </a:prstGeom>
        </p:spPr>
        <p:txBody>
          <a:bodyPr lIns="91360" tIns="45681" rIns="91360" bIns="45681"/>
          <a:lstStyle/>
          <a:p>
            <a:fld id="{D9C415D9-A93A-EF47-90CE-CEBD53975E8D}" type="slidenum"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pPr/>
              <a:t>7</a:t>
            </a:fld>
            <a:endParaRPr lang="en-US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81924" name="AutoShape 4"/>
          <p:cNvSpPr>
            <a:spLocks noChangeArrowheads="1"/>
          </p:cNvSpPr>
          <p:nvPr/>
        </p:nvSpPr>
        <p:spPr bwMode="auto">
          <a:xfrm>
            <a:off x="7085021" y="1600200"/>
            <a:ext cx="1719263" cy="20574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60" tIns="45681" rIns="91360" bIns="45681" anchor="ctr"/>
          <a:lstStyle/>
          <a:p>
            <a:pPr defTabSz="456803"/>
            <a:endParaRPr lang="en-US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pic>
        <p:nvPicPr>
          <p:cNvPr id="81925" name="Picture 5" descr="SampleAx"/>
          <p:cNvPicPr>
            <a:picLocks noChangeAspect="1" noChangeArrowheads="1"/>
          </p:cNvPicPr>
          <p:nvPr/>
        </p:nvPicPr>
        <p:blipFill>
          <a:blip r:embed="rId2">
            <a:lum bright="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r="14009" b="14009"/>
          <a:stretch>
            <a:fillRect/>
          </a:stretch>
        </p:blipFill>
        <p:spPr bwMode="auto">
          <a:xfrm>
            <a:off x="7126297" y="2063749"/>
            <a:ext cx="1233487" cy="157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7542221" y="1600210"/>
            <a:ext cx="83820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60" tIns="45681" rIns="91360" bIns="45681">
            <a:spAutoFit/>
          </a:bodyPr>
          <a:lstStyle/>
          <a:p>
            <a:pPr algn="ctr" defTabSz="456803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 Unicode MS" charset="0"/>
                <a:ea typeface="ＭＳ Ｐゴシック"/>
              </a:rPr>
              <a:t>1,000</a:t>
            </a:r>
          </a:p>
        </p:txBody>
      </p:sp>
      <p:sp>
        <p:nvSpPr>
          <p:cNvPr id="81927" name="AutoShape 7"/>
          <p:cNvSpPr>
            <a:spLocks noChangeArrowheads="1"/>
          </p:cNvSpPr>
          <p:nvPr/>
        </p:nvSpPr>
        <p:spPr bwMode="auto">
          <a:xfrm>
            <a:off x="5713421" y="3124201"/>
            <a:ext cx="1719263" cy="20574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60" tIns="45681" rIns="91360" bIns="45681" anchor="ctr"/>
          <a:lstStyle/>
          <a:p>
            <a:pPr defTabSz="456803"/>
            <a:endParaRPr lang="en-US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pic>
        <p:nvPicPr>
          <p:cNvPr id="81928" name="Picture 8" descr="SampleAx"/>
          <p:cNvPicPr>
            <a:picLocks noChangeAspect="1" noChangeArrowheads="1"/>
          </p:cNvPicPr>
          <p:nvPr/>
        </p:nvPicPr>
        <p:blipFill>
          <a:blip r:embed="rId2">
            <a:lum bright="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r="14009" b="14009"/>
          <a:stretch>
            <a:fillRect/>
          </a:stretch>
        </p:blipFill>
        <p:spPr bwMode="auto">
          <a:xfrm>
            <a:off x="5754697" y="3587750"/>
            <a:ext cx="1233487" cy="157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5103821" y="3810001"/>
            <a:ext cx="1719263" cy="20574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60" tIns="45681" rIns="91360" bIns="45681" anchor="ctr"/>
          <a:lstStyle/>
          <a:p>
            <a:pPr defTabSz="456803"/>
            <a:endParaRPr lang="en-US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pic>
        <p:nvPicPr>
          <p:cNvPr id="81930" name="Picture 10" descr="SampleAx"/>
          <p:cNvPicPr>
            <a:picLocks noChangeAspect="1" noChangeArrowheads="1"/>
          </p:cNvPicPr>
          <p:nvPr/>
        </p:nvPicPr>
        <p:blipFill>
          <a:blip r:embed="rId2">
            <a:lum bright="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r="14009" b="14009"/>
          <a:stretch>
            <a:fillRect/>
          </a:stretch>
        </p:blipFill>
        <p:spPr bwMode="auto">
          <a:xfrm>
            <a:off x="5145097" y="4273550"/>
            <a:ext cx="1233487" cy="157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1" name="AutoShape 11"/>
          <p:cNvSpPr>
            <a:spLocks noChangeArrowheads="1"/>
          </p:cNvSpPr>
          <p:nvPr/>
        </p:nvSpPr>
        <p:spPr bwMode="auto">
          <a:xfrm>
            <a:off x="4495810" y="4495801"/>
            <a:ext cx="1719263" cy="2057400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60" tIns="45681" rIns="91360" bIns="45681" anchor="ctr"/>
          <a:lstStyle/>
          <a:p>
            <a:pPr defTabSz="456803"/>
            <a:endParaRPr lang="en-US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pic>
        <p:nvPicPr>
          <p:cNvPr id="81932" name="Picture 12" descr="SampleAx"/>
          <p:cNvPicPr>
            <a:picLocks noChangeAspect="1" noChangeArrowheads="1"/>
          </p:cNvPicPr>
          <p:nvPr/>
        </p:nvPicPr>
        <p:blipFill>
          <a:blip r:embed="rId2">
            <a:lum bright="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r="14009" b="14009"/>
          <a:stretch>
            <a:fillRect/>
          </a:stretch>
        </p:blipFill>
        <p:spPr bwMode="auto">
          <a:xfrm>
            <a:off x="4537075" y="4959350"/>
            <a:ext cx="1233489" cy="157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3" name="Text Box 13"/>
          <p:cNvSpPr txBox="1">
            <a:spLocks noChangeArrowheads="1"/>
          </p:cNvSpPr>
          <p:nvPr/>
        </p:nvSpPr>
        <p:spPr bwMode="auto">
          <a:xfrm>
            <a:off x="5070474" y="4495809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60" tIns="45681" rIns="91360" bIns="45681">
            <a:spAutoFit/>
          </a:bodyPr>
          <a:lstStyle/>
          <a:p>
            <a:pPr algn="ctr" defTabSz="456803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 Unicode MS" charset="0"/>
                <a:ea typeface="ＭＳ Ｐゴシック"/>
              </a:rPr>
              <a:t>1</a:t>
            </a:r>
          </a:p>
        </p:txBody>
      </p:sp>
      <p:sp>
        <p:nvSpPr>
          <p:cNvPr id="81934" name="Text Box 14"/>
          <p:cNvSpPr txBox="1">
            <a:spLocks noChangeArrowheads="1"/>
          </p:cNvSpPr>
          <p:nvPr/>
        </p:nvSpPr>
        <p:spPr bwMode="auto">
          <a:xfrm>
            <a:off x="5680074" y="3810009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60" tIns="45681" rIns="91360" bIns="45681">
            <a:spAutoFit/>
          </a:bodyPr>
          <a:lstStyle/>
          <a:p>
            <a:pPr algn="ctr" defTabSz="456803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 Unicode MS" charset="0"/>
                <a:ea typeface="ＭＳ Ｐゴシック"/>
              </a:rPr>
              <a:t>2</a:t>
            </a:r>
          </a:p>
        </p:txBody>
      </p:sp>
      <p:sp>
        <p:nvSpPr>
          <p:cNvPr id="81935" name="Text Box 15"/>
          <p:cNvSpPr txBox="1">
            <a:spLocks noChangeArrowheads="1"/>
          </p:cNvSpPr>
          <p:nvPr/>
        </p:nvSpPr>
        <p:spPr bwMode="auto">
          <a:xfrm>
            <a:off x="6289674" y="3124209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60" tIns="45681" rIns="91360" bIns="45681">
            <a:spAutoFit/>
          </a:bodyPr>
          <a:lstStyle/>
          <a:p>
            <a:pPr algn="ctr" defTabSz="456803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 Unicode MS" charset="0"/>
                <a:ea typeface="ＭＳ Ｐゴシック"/>
              </a:rPr>
              <a:t>3</a:t>
            </a:r>
          </a:p>
        </p:txBody>
      </p:sp>
      <p:sp>
        <p:nvSpPr>
          <p:cNvPr id="81936" name="Text Box 16"/>
          <p:cNvSpPr txBox="1">
            <a:spLocks noChangeArrowheads="1"/>
          </p:cNvSpPr>
          <p:nvPr/>
        </p:nvSpPr>
        <p:spPr bwMode="auto">
          <a:xfrm rot="18900000">
            <a:off x="6518284" y="2316173"/>
            <a:ext cx="1187451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60" tIns="45681" rIns="91360" bIns="45681">
            <a:spAutoFit/>
          </a:bodyPr>
          <a:lstStyle/>
          <a:p>
            <a:pPr algn="ctr" defTabSz="456803"/>
            <a:r>
              <a:rPr lang="en-US" sz="3200" b="1">
                <a:solidFill>
                  <a:srgbClr val="000000"/>
                </a:solidFill>
                <a:latin typeface="Arial"/>
                <a:ea typeface="ＭＳ Ｐゴシック"/>
              </a:rPr>
              <a:t>.  .  .</a:t>
            </a:r>
          </a:p>
        </p:txBody>
      </p:sp>
      <p:sp>
        <p:nvSpPr>
          <p:cNvPr id="18" name="AutoShape 11"/>
          <p:cNvSpPr>
            <a:spLocks noChangeArrowheads="1"/>
          </p:cNvSpPr>
          <p:nvPr/>
        </p:nvSpPr>
        <p:spPr bwMode="auto">
          <a:xfrm>
            <a:off x="7040039" y="5502056"/>
            <a:ext cx="128838" cy="128017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60" tIns="45681" rIns="91360" bIns="45681" anchor="ctr"/>
          <a:lstStyle/>
          <a:p>
            <a:pPr defTabSz="456803"/>
            <a:endParaRPr lang="en-US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5331" y="5373216"/>
            <a:ext cx="1818678" cy="738665"/>
          </a:xfrm>
          <a:prstGeom prst="rect">
            <a:avLst/>
          </a:prstGeom>
          <a:noFill/>
        </p:spPr>
        <p:txBody>
          <a:bodyPr wrap="square" lIns="91360" tIns="45681" rIns="91360" bIns="45681" rtlCol="0">
            <a:spAutoFit/>
          </a:bodyPr>
          <a:lstStyle/>
          <a:p>
            <a:pPr defTabSz="456803"/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</a:rPr>
              <a:t>1 “voxel”</a:t>
            </a:r>
          </a:p>
          <a:p>
            <a:pPr defTabSz="456803"/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</a:rPr>
              <a:t>(3d pixel, or</a:t>
            </a:r>
            <a:br>
              <a:rPr lang="en-US" sz="1400" dirty="0">
                <a:solidFill>
                  <a:srgbClr val="000000"/>
                </a:solidFill>
                <a:latin typeface="Arial"/>
                <a:ea typeface="ＭＳ Ｐゴシック"/>
              </a:rPr>
            </a:br>
            <a:r>
              <a:rPr lang="en-US" sz="1400" dirty="0">
                <a:solidFill>
                  <a:srgbClr val="000000"/>
                </a:solidFill>
                <a:latin typeface="Arial"/>
                <a:ea typeface="ＭＳ Ｐゴシック"/>
              </a:rPr>
              <a:t>“volume element”)</a:t>
            </a:r>
          </a:p>
        </p:txBody>
      </p:sp>
    </p:spTree>
    <p:extLst>
      <p:ext uri="{BB962C8B-B14F-4D97-AF65-F5344CB8AC3E}">
        <p14:creationId xmlns:p14="http://schemas.microsoft.com/office/powerpoint/2010/main" val="257081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5" name="Picture 51" descr="PAL_Retreive_Ortho"/>
          <p:cNvPicPr>
            <a:picLocks noChangeAspect="1" noChangeArrowheads="1"/>
          </p:cNvPicPr>
          <p:nvPr/>
        </p:nvPicPr>
        <p:blipFill>
          <a:blip r:embed="rId2"/>
          <a:srcRect t="6435" b="52699"/>
          <a:stretch>
            <a:fillRect/>
          </a:stretch>
        </p:blipFill>
        <p:spPr bwMode="auto">
          <a:xfrm>
            <a:off x="144463" y="3681414"/>
            <a:ext cx="4654550" cy="218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2476" y="1"/>
            <a:ext cx="4015516" cy="808238"/>
          </a:xfrm>
        </p:spPr>
        <p:txBody>
          <a:bodyPr/>
          <a:lstStyle/>
          <a:p>
            <a:pPr eaLnBrk="1" hangingPunct="1"/>
            <a:r>
              <a:rPr lang="en-US" sz="3200" b="0" dirty="0">
                <a:solidFill>
                  <a:srgbClr val="0C65B5"/>
                </a:solidFill>
                <a:ea typeface="Times New Roman" charset="0"/>
                <a:cs typeface="Times New Roman" charset="0"/>
              </a:rPr>
              <a:t>BOLD fMRI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23879"/>
            <a:ext cx="8229600" cy="6234121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/>
              <a:buChar char="•"/>
            </a:pPr>
            <a:r>
              <a:rPr lang="en-US" sz="2400" dirty="0">
                <a:solidFill>
                  <a:schemeClr val="accent4">
                    <a:lumMod val="90000"/>
                    <a:lumOff val="10000"/>
                  </a:schemeClr>
                </a:solidFill>
                <a:ea typeface="ＭＳ Ｐゴシック" charset="-128"/>
                <a:cs typeface="ＭＳ Ｐゴシック" charset="-128"/>
              </a:rPr>
              <a:t>Finger Tapping</a:t>
            </a: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accent4">
                  <a:lumMod val="90000"/>
                  <a:lumOff val="10000"/>
                </a:schemeClr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marL="0" indent="0" eaLnBrk="1" hangingPunct="1">
              <a:buNone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12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Mass Univariate Model:</a:t>
            </a:r>
            <a:br>
              <a:rPr lang="en-US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</a:br>
            <a:r>
              <a:rPr lang="en-US" sz="24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	Actually, just a simple regression model at each voxel</a:t>
            </a:r>
          </a:p>
          <a:p>
            <a:pPr lvl="1"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pPr lvl="1" eaLnBrk="1" hangingPunct="1">
              <a:buFont typeface="Arial"/>
              <a:buChar char="•"/>
            </a:pPr>
            <a:endParaRPr lang="en-US" sz="2400" dirty="0">
              <a:solidFill>
                <a:schemeClr val="tx1"/>
              </a:solidFill>
              <a:ea typeface="Times New Roman" charset="0"/>
              <a:cs typeface="Times New Roman" charset="0"/>
            </a:endParaRPr>
          </a:p>
        </p:txBody>
      </p:sp>
      <p:pic>
        <p:nvPicPr>
          <p:cNvPr id="31748" name="Picture 4" descr="SampleAx"/>
          <p:cNvPicPr>
            <a:picLocks noChangeAspect="1" noChangeArrowheads="1"/>
          </p:cNvPicPr>
          <p:nvPr/>
        </p:nvPicPr>
        <p:blipFill>
          <a:blip r:embed="rId3">
            <a:lum bright="24000" contrast="36000"/>
          </a:blip>
          <a:srcRect l="18433" r="14009" b="14009"/>
          <a:stretch>
            <a:fillRect/>
          </a:stretch>
        </p:blipFill>
        <p:spPr bwMode="auto">
          <a:xfrm>
            <a:off x="1747838" y="1130305"/>
            <a:ext cx="1436688" cy="18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Line 5"/>
          <p:cNvSpPr>
            <a:spLocks noChangeShapeType="1"/>
          </p:cNvSpPr>
          <p:nvPr/>
        </p:nvSpPr>
        <p:spPr bwMode="auto">
          <a:xfrm flipH="1">
            <a:off x="2436822" y="1771655"/>
            <a:ext cx="1222376" cy="261937"/>
          </a:xfrm>
          <a:prstGeom prst="line">
            <a:avLst/>
          </a:prstGeom>
          <a:noFill/>
          <a:ln w="9525">
            <a:noFill/>
            <a:round/>
            <a:headEnd type="triangle" w="med" len="med"/>
            <a:tailEnd/>
          </a:ln>
        </p:spPr>
        <p:txBody>
          <a:bodyPr lIns="91360" tIns="45681" rIns="91360" bIns="4568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66"/>
              </a:solidFill>
              <a:latin typeface="Arial" charset="0"/>
            </a:endParaRPr>
          </a:p>
        </p:txBody>
      </p:sp>
      <p:pic>
        <p:nvPicPr>
          <p:cNvPr id="31750" name="Picture 6" descr="SampleTS"/>
          <p:cNvPicPr>
            <a:picLocks noChangeArrowheads="1"/>
          </p:cNvPicPr>
          <p:nvPr/>
        </p:nvPicPr>
        <p:blipFill>
          <a:blip r:embed="rId4"/>
          <a:srcRect l="4015" r="3035"/>
          <a:stretch>
            <a:fillRect/>
          </a:stretch>
        </p:blipFill>
        <p:spPr bwMode="auto">
          <a:xfrm>
            <a:off x="3530600" y="1158872"/>
            <a:ext cx="5505449" cy="182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51" name="Group 7"/>
          <p:cNvGrpSpPr>
            <a:grpSpLocks/>
          </p:cNvGrpSpPr>
          <p:nvPr/>
        </p:nvGrpSpPr>
        <p:grpSpPr bwMode="auto">
          <a:xfrm>
            <a:off x="3783013" y="2762254"/>
            <a:ext cx="5121275" cy="125413"/>
            <a:chOff x="2454" y="2157"/>
            <a:chExt cx="2728" cy="58"/>
          </a:xfrm>
        </p:grpSpPr>
        <p:sp>
          <p:nvSpPr>
            <p:cNvPr id="31821" name="Rectangle 8"/>
            <p:cNvSpPr>
              <a:spLocks noChangeArrowheads="1"/>
            </p:cNvSpPr>
            <p:nvPr/>
          </p:nvSpPr>
          <p:spPr bwMode="auto">
            <a:xfrm>
              <a:off x="2454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22" name="Rectangle 9"/>
            <p:cNvSpPr>
              <a:spLocks noChangeArrowheads="1"/>
            </p:cNvSpPr>
            <p:nvPr/>
          </p:nvSpPr>
          <p:spPr bwMode="auto">
            <a:xfrm>
              <a:off x="2523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23" name="Rectangle 10"/>
            <p:cNvSpPr>
              <a:spLocks noChangeArrowheads="1"/>
            </p:cNvSpPr>
            <p:nvPr/>
          </p:nvSpPr>
          <p:spPr bwMode="auto">
            <a:xfrm>
              <a:off x="2590" y="2157"/>
              <a:ext cx="70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24" name="Rectangle 11"/>
            <p:cNvSpPr>
              <a:spLocks noChangeArrowheads="1"/>
            </p:cNvSpPr>
            <p:nvPr/>
          </p:nvSpPr>
          <p:spPr bwMode="auto">
            <a:xfrm>
              <a:off x="2660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25" name="Rectangle 12"/>
            <p:cNvSpPr>
              <a:spLocks noChangeArrowheads="1"/>
            </p:cNvSpPr>
            <p:nvPr/>
          </p:nvSpPr>
          <p:spPr bwMode="auto">
            <a:xfrm>
              <a:off x="2728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26" name="Rectangle 13"/>
            <p:cNvSpPr>
              <a:spLocks noChangeArrowheads="1"/>
            </p:cNvSpPr>
            <p:nvPr/>
          </p:nvSpPr>
          <p:spPr bwMode="auto">
            <a:xfrm>
              <a:off x="2797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27" name="Rectangle 14"/>
            <p:cNvSpPr>
              <a:spLocks noChangeArrowheads="1"/>
            </p:cNvSpPr>
            <p:nvPr/>
          </p:nvSpPr>
          <p:spPr bwMode="auto">
            <a:xfrm>
              <a:off x="2864" y="2157"/>
              <a:ext cx="70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28" name="Rectangle 15"/>
            <p:cNvSpPr>
              <a:spLocks noChangeArrowheads="1"/>
            </p:cNvSpPr>
            <p:nvPr/>
          </p:nvSpPr>
          <p:spPr bwMode="auto">
            <a:xfrm>
              <a:off x="2934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29" name="Rectangle 16"/>
            <p:cNvSpPr>
              <a:spLocks noChangeArrowheads="1"/>
            </p:cNvSpPr>
            <p:nvPr/>
          </p:nvSpPr>
          <p:spPr bwMode="auto">
            <a:xfrm>
              <a:off x="3000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0" name="Rectangle 17"/>
            <p:cNvSpPr>
              <a:spLocks noChangeArrowheads="1"/>
            </p:cNvSpPr>
            <p:nvPr/>
          </p:nvSpPr>
          <p:spPr bwMode="auto">
            <a:xfrm>
              <a:off x="3069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1" name="Rectangle 18"/>
            <p:cNvSpPr>
              <a:spLocks noChangeArrowheads="1"/>
            </p:cNvSpPr>
            <p:nvPr/>
          </p:nvSpPr>
          <p:spPr bwMode="auto">
            <a:xfrm>
              <a:off x="3136" y="2157"/>
              <a:ext cx="71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2" name="Rectangle 19"/>
            <p:cNvSpPr>
              <a:spLocks noChangeArrowheads="1"/>
            </p:cNvSpPr>
            <p:nvPr/>
          </p:nvSpPr>
          <p:spPr bwMode="auto">
            <a:xfrm>
              <a:off x="3207" y="2157"/>
              <a:ext cx="65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3" name="Rectangle 20"/>
            <p:cNvSpPr>
              <a:spLocks noChangeArrowheads="1"/>
            </p:cNvSpPr>
            <p:nvPr/>
          </p:nvSpPr>
          <p:spPr bwMode="auto">
            <a:xfrm>
              <a:off x="3274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4" name="Rectangle 21"/>
            <p:cNvSpPr>
              <a:spLocks noChangeArrowheads="1"/>
            </p:cNvSpPr>
            <p:nvPr/>
          </p:nvSpPr>
          <p:spPr bwMode="auto">
            <a:xfrm>
              <a:off x="3343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5" name="Rectangle 22"/>
            <p:cNvSpPr>
              <a:spLocks noChangeArrowheads="1"/>
            </p:cNvSpPr>
            <p:nvPr/>
          </p:nvSpPr>
          <p:spPr bwMode="auto">
            <a:xfrm>
              <a:off x="3410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6" name="Rectangle 23"/>
            <p:cNvSpPr>
              <a:spLocks noChangeArrowheads="1"/>
            </p:cNvSpPr>
            <p:nvPr/>
          </p:nvSpPr>
          <p:spPr bwMode="auto">
            <a:xfrm>
              <a:off x="3479" y="2157"/>
              <a:ext cx="67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7" name="Rectangle 24"/>
            <p:cNvSpPr>
              <a:spLocks noChangeArrowheads="1"/>
            </p:cNvSpPr>
            <p:nvPr/>
          </p:nvSpPr>
          <p:spPr bwMode="auto">
            <a:xfrm>
              <a:off x="3546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8" name="Rectangle 25"/>
            <p:cNvSpPr>
              <a:spLocks noChangeArrowheads="1"/>
            </p:cNvSpPr>
            <p:nvPr/>
          </p:nvSpPr>
          <p:spPr bwMode="auto">
            <a:xfrm>
              <a:off x="3615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39" name="Rectangle 26"/>
            <p:cNvSpPr>
              <a:spLocks noChangeArrowheads="1"/>
            </p:cNvSpPr>
            <p:nvPr/>
          </p:nvSpPr>
          <p:spPr bwMode="auto">
            <a:xfrm>
              <a:off x="3683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0" name="Rectangle 27"/>
            <p:cNvSpPr>
              <a:spLocks noChangeArrowheads="1"/>
            </p:cNvSpPr>
            <p:nvPr/>
          </p:nvSpPr>
          <p:spPr bwMode="auto">
            <a:xfrm>
              <a:off x="3752" y="2157"/>
              <a:ext cx="65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1" name="Rectangle 28"/>
            <p:cNvSpPr>
              <a:spLocks noChangeArrowheads="1"/>
            </p:cNvSpPr>
            <p:nvPr/>
          </p:nvSpPr>
          <p:spPr bwMode="auto">
            <a:xfrm>
              <a:off x="3819" y="2157"/>
              <a:ext cx="70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2" name="Rectangle 29"/>
            <p:cNvSpPr>
              <a:spLocks noChangeArrowheads="1"/>
            </p:cNvSpPr>
            <p:nvPr/>
          </p:nvSpPr>
          <p:spPr bwMode="auto">
            <a:xfrm>
              <a:off x="3889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3" name="Rectangle 30"/>
            <p:cNvSpPr>
              <a:spLocks noChangeArrowheads="1"/>
            </p:cNvSpPr>
            <p:nvPr/>
          </p:nvSpPr>
          <p:spPr bwMode="auto">
            <a:xfrm>
              <a:off x="3956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4" name="Rectangle 31"/>
            <p:cNvSpPr>
              <a:spLocks noChangeArrowheads="1"/>
            </p:cNvSpPr>
            <p:nvPr/>
          </p:nvSpPr>
          <p:spPr bwMode="auto">
            <a:xfrm>
              <a:off x="4025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5" name="Rectangle 32"/>
            <p:cNvSpPr>
              <a:spLocks noChangeArrowheads="1"/>
            </p:cNvSpPr>
            <p:nvPr/>
          </p:nvSpPr>
          <p:spPr bwMode="auto">
            <a:xfrm>
              <a:off x="4091" y="2157"/>
              <a:ext cx="70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6" name="Rectangle 33"/>
            <p:cNvSpPr>
              <a:spLocks noChangeArrowheads="1"/>
            </p:cNvSpPr>
            <p:nvPr/>
          </p:nvSpPr>
          <p:spPr bwMode="auto">
            <a:xfrm>
              <a:off x="4161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7" name="Rectangle 34"/>
            <p:cNvSpPr>
              <a:spLocks noChangeArrowheads="1"/>
            </p:cNvSpPr>
            <p:nvPr/>
          </p:nvSpPr>
          <p:spPr bwMode="auto">
            <a:xfrm>
              <a:off x="4229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8" name="Rectangle 35"/>
            <p:cNvSpPr>
              <a:spLocks noChangeArrowheads="1"/>
            </p:cNvSpPr>
            <p:nvPr/>
          </p:nvSpPr>
          <p:spPr bwMode="auto">
            <a:xfrm>
              <a:off x="4298" y="2157"/>
              <a:ext cx="65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49" name="Rectangle 36"/>
            <p:cNvSpPr>
              <a:spLocks noChangeArrowheads="1"/>
            </p:cNvSpPr>
            <p:nvPr/>
          </p:nvSpPr>
          <p:spPr bwMode="auto">
            <a:xfrm>
              <a:off x="4365" y="2157"/>
              <a:ext cx="70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0" name="Rectangle 37"/>
            <p:cNvSpPr>
              <a:spLocks noChangeArrowheads="1"/>
            </p:cNvSpPr>
            <p:nvPr/>
          </p:nvSpPr>
          <p:spPr bwMode="auto">
            <a:xfrm>
              <a:off x="4435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1" name="Rectangle 38"/>
            <p:cNvSpPr>
              <a:spLocks noChangeArrowheads="1"/>
            </p:cNvSpPr>
            <p:nvPr/>
          </p:nvSpPr>
          <p:spPr bwMode="auto">
            <a:xfrm>
              <a:off x="4502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2" name="Rectangle 39"/>
            <p:cNvSpPr>
              <a:spLocks noChangeArrowheads="1"/>
            </p:cNvSpPr>
            <p:nvPr/>
          </p:nvSpPr>
          <p:spPr bwMode="auto">
            <a:xfrm>
              <a:off x="4571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3" name="Rectangle 40"/>
            <p:cNvSpPr>
              <a:spLocks noChangeArrowheads="1"/>
            </p:cNvSpPr>
            <p:nvPr/>
          </p:nvSpPr>
          <p:spPr bwMode="auto">
            <a:xfrm>
              <a:off x="4637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4" name="Rectangle 41"/>
            <p:cNvSpPr>
              <a:spLocks noChangeArrowheads="1"/>
            </p:cNvSpPr>
            <p:nvPr/>
          </p:nvSpPr>
          <p:spPr bwMode="auto">
            <a:xfrm>
              <a:off x="4706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5" name="Rectangle 42"/>
            <p:cNvSpPr>
              <a:spLocks noChangeArrowheads="1"/>
            </p:cNvSpPr>
            <p:nvPr/>
          </p:nvSpPr>
          <p:spPr bwMode="auto">
            <a:xfrm>
              <a:off x="4775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6" name="Rectangle 43"/>
            <p:cNvSpPr>
              <a:spLocks noChangeArrowheads="1"/>
            </p:cNvSpPr>
            <p:nvPr/>
          </p:nvSpPr>
          <p:spPr bwMode="auto">
            <a:xfrm>
              <a:off x="4844" y="2157"/>
              <a:ext cx="65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7" name="Rectangle 44"/>
            <p:cNvSpPr>
              <a:spLocks noChangeArrowheads="1"/>
            </p:cNvSpPr>
            <p:nvPr/>
          </p:nvSpPr>
          <p:spPr bwMode="auto">
            <a:xfrm>
              <a:off x="4911" y="2157"/>
              <a:ext cx="69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8" name="Rectangle 45"/>
            <p:cNvSpPr>
              <a:spLocks noChangeArrowheads="1"/>
            </p:cNvSpPr>
            <p:nvPr/>
          </p:nvSpPr>
          <p:spPr bwMode="auto">
            <a:xfrm>
              <a:off x="4980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59" name="Rectangle 46"/>
            <p:cNvSpPr>
              <a:spLocks noChangeArrowheads="1"/>
            </p:cNvSpPr>
            <p:nvPr/>
          </p:nvSpPr>
          <p:spPr bwMode="auto">
            <a:xfrm>
              <a:off x="5046" y="2157"/>
              <a:ext cx="70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60" name="Rectangle 47"/>
            <p:cNvSpPr>
              <a:spLocks noChangeArrowheads="1"/>
            </p:cNvSpPr>
            <p:nvPr/>
          </p:nvSpPr>
          <p:spPr bwMode="auto">
            <a:xfrm>
              <a:off x="5116" y="2157"/>
              <a:ext cx="66" cy="5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</p:grpSp>
      <p:sp>
        <p:nvSpPr>
          <p:cNvPr id="31752" name="Text Box 48"/>
          <p:cNvSpPr txBox="1">
            <a:spLocks noChangeArrowheads="1"/>
          </p:cNvSpPr>
          <p:nvPr/>
        </p:nvSpPr>
        <p:spPr bwMode="auto">
          <a:xfrm>
            <a:off x="252422" y="1293808"/>
            <a:ext cx="1223962" cy="641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lIns="91360" tIns="45681" rIns="91360" bIns="4568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808080"/>
                </a:solidFill>
                <a:latin typeface="Arial Unicode MS" charset="0"/>
              </a:rPr>
              <a:t>Tap fingers</a:t>
            </a:r>
          </a:p>
        </p:txBody>
      </p:sp>
      <p:sp>
        <p:nvSpPr>
          <p:cNvPr id="31753" name="Text Box 49"/>
          <p:cNvSpPr txBox="1">
            <a:spLocks noChangeArrowheads="1"/>
          </p:cNvSpPr>
          <p:nvPr/>
        </p:nvSpPr>
        <p:spPr bwMode="auto">
          <a:xfrm>
            <a:off x="252422" y="2081219"/>
            <a:ext cx="1223962" cy="73501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lIns="91360" tIns="45681" rIns="91360" bIns="45681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808080"/>
                </a:solidFill>
                <a:latin typeface="Arial Unicode MS" charset="0"/>
              </a:rPr>
              <a:t>Rest</a:t>
            </a:r>
          </a:p>
        </p:txBody>
      </p:sp>
      <p:sp>
        <p:nvSpPr>
          <p:cNvPr id="31754" name="Line 50"/>
          <p:cNvSpPr>
            <a:spLocks noChangeShapeType="1"/>
          </p:cNvSpPr>
          <p:nvPr/>
        </p:nvSpPr>
        <p:spPr bwMode="auto">
          <a:xfrm>
            <a:off x="2901949" y="2036759"/>
            <a:ext cx="877888" cy="2746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91360" tIns="45681" rIns="91360" bIns="45681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66"/>
              </a:solidFill>
              <a:latin typeface="Arial" charset="0"/>
            </a:endParaRPr>
          </a:p>
        </p:txBody>
      </p:sp>
      <p:pic>
        <p:nvPicPr>
          <p:cNvPr id="31756" name="Picture 52" descr="PAL_Encoding_TS"/>
          <p:cNvPicPr>
            <a:picLocks noChangeAspect="1" noChangeArrowheads="1"/>
          </p:cNvPicPr>
          <p:nvPr/>
        </p:nvPicPr>
        <p:blipFill>
          <a:blip r:embed="rId5"/>
          <a:srcRect l="3030" t="20370" b="5354"/>
          <a:stretch>
            <a:fillRect/>
          </a:stretch>
        </p:blipFill>
        <p:spPr bwMode="auto">
          <a:xfrm>
            <a:off x="4421198" y="3236916"/>
            <a:ext cx="4638674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57" name="Group 53"/>
          <p:cNvGrpSpPr>
            <a:grpSpLocks/>
          </p:cNvGrpSpPr>
          <p:nvPr/>
        </p:nvGrpSpPr>
        <p:grpSpPr bwMode="auto">
          <a:xfrm>
            <a:off x="4613276" y="4551356"/>
            <a:ext cx="696912" cy="127000"/>
            <a:chOff x="2906" y="3728"/>
            <a:chExt cx="439" cy="80"/>
          </a:xfrm>
        </p:grpSpPr>
        <p:sp>
          <p:nvSpPr>
            <p:cNvPr id="31813" name="Rectangle 54"/>
            <p:cNvSpPr>
              <a:spLocks noChangeArrowheads="1"/>
            </p:cNvSpPr>
            <p:nvPr/>
          </p:nvSpPr>
          <p:spPr bwMode="auto">
            <a:xfrm>
              <a:off x="2906" y="3729"/>
              <a:ext cx="28" cy="7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14" name="Rectangle 55"/>
            <p:cNvSpPr>
              <a:spLocks noChangeArrowheads="1"/>
            </p:cNvSpPr>
            <p:nvPr/>
          </p:nvSpPr>
          <p:spPr bwMode="auto">
            <a:xfrm>
              <a:off x="2934" y="3730"/>
              <a:ext cx="78" cy="7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15" name="Rectangle 56"/>
            <p:cNvSpPr>
              <a:spLocks noChangeArrowheads="1"/>
            </p:cNvSpPr>
            <p:nvPr/>
          </p:nvSpPr>
          <p:spPr bwMode="auto">
            <a:xfrm>
              <a:off x="3010" y="3728"/>
              <a:ext cx="35" cy="79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16" name="Rectangle 57"/>
            <p:cNvSpPr>
              <a:spLocks noChangeArrowheads="1"/>
            </p:cNvSpPr>
            <p:nvPr/>
          </p:nvSpPr>
          <p:spPr bwMode="auto">
            <a:xfrm>
              <a:off x="3045" y="3730"/>
              <a:ext cx="78" cy="76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17" name="Rectangle 58"/>
            <p:cNvSpPr>
              <a:spLocks noChangeArrowheads="1"/>
            </p:cNvSpPr>
            <p:nvPr/>
          </p:nvSpPr>
          <p:spPr bwMode="auto">
            <a:xfrm>
              <a:off x="3121" y="3728"/>
              <a:ext cx="35" cy="79"/>
            </a:xfrm>
            <a:prstGeom prst="rect">
              <a:avLst/>
            </a:prstGeom>
            <a:solidFill>
              <a:srgbClr val="FF33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18" name="Rectangle 59"/>
            <p:cNvSpPr>
              <a:spLocks noChangeArrowheads="1"/>
            </p:cNvSpPr>
            <p:nvPr/>
          </p:nvSpPr>
          <p:spPr bwMode="auto">
            <a:xfrm>
              <a:off x="3156" y="3730"/>
              <a:ext cx="78" cy="76"/>
            </a:xfrm>
            <a:prstGeom prst="rect">
              <a:avLst/>
            </a:prstGeom>
            <a:solidFill>
              <a:srgbClr val="66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  <p:sp>
          <p:nvSpPr>
            <p:cNvPr id="31819" name="Rectangle 60"/>
            <p:cNvSpPr>
              <a:spLocks noChangeArrowheads="1"/>
            </p:cNvSpPr>
            <p:nvPr/>
          </p:nvSpPr>
          <p:spPr bwMode="auto">
            <a:xfrm>
              <a:off x="3232" y="3728"/>
              <a:ext cx="35" cy="79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20" name="Rectangle 61"/>
            <p:cNvSpPr>
              <a:spLocks noChangeArrowheads="1"/>
            </p:cNvSpPr>
            <p:nvPr/>
          </p:nvSpPr>
          <p:spPr bwMode="auto">
            <a:xfrm>
              <a:off x="3267" y="3730"/>
              <a:ext cx="78" cy="76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</p:grpSp>
      <p:grpSp>
        <p:nvGrpSpPr>
          <p:cNvPr id="31758" name="Group 62"/>
          <p:cNvGrpSpPr>
            <a:grpSpLocks/>
          </p:cNvGrpSpPr>
          <p:nvPr/>
        </p:nvGrpSpPr>
        <p:grpSpPr bwMode="auto">
          <a:xfrm>
            <a:off x="5308602" y="4551356"/>
            <a:ext cx="696912" cy="127000"/>
            <a:chOff x="2906" y="3728"/>
            <a:chExt cx="439" cy="80"/>
          </a:xfrm>
        </p:grpSpPr>
        <p:sp>
          <p:nvSpPr>
            <p:cNvPr id="31805" name="Rectangle 63"/>
            <p:cNvSpPr>
              <a:spLocks noChangeArrowheads="1"/>
            </p:cNvSpPr>
            <p:nvPr/>
          </p:nvSpPr>
          <p:spPr bwMode="auto">
            <a:xfrm>
              <a:off x="2906" y="3729"/>
              <a:ext cx="28" cy="7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06" name="Rectangle 64"/>
            <p:cNvSpPr>
              <a:spLocks noChangeArrowheads="1"/>
            </p:cNvSpPr>
            <p:nvPr/>
          </p:nvSpPr>
          <p:spPr bwMode="auto">
            <a:xfrm>
              <a:off x="2934" y="3730"/>
              <a:ext cx="78" cy="7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07" name="Rectangle 65"/>
            <p:cNvSpPr>
              <a:spLocks noChangeArrowheads="1"/>
            </p:cNvSpPr>
            <p:nvPr/>
          </p:nvSpPr>
          <p:spPr bwMode="auto">
            <a:xfrm>
              <a:off x="3010" y="3728"/>
              <a:ext cx="35" cy="79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08" name="Rectangle 66"/>
            <p:cNvSpPr>
              <a:spLocks noChangeArrowheads="1"/>
            </p:cNvSpPr>
            <p:nvPr/>
          </p:nvSpPr>
          <p:spPr bwMode="auto">
            <a:xfrm>
              <a:off x="3045" y="3730"/>
              <a:ext cx="78" cy="76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09" name="Rectangle 67"/>
            <p:cNvSpPr>
              <a:spLocks noChangeArrowheads="1"/>
            </p:cNvSpPr>
            <p:nvPr/>
          </p:nvSpPr>
          <p:spPr bwMode="auto">
            <a:xfrm>
              <a:off x="3121" y="3728"/>
              <a:ext cx="35" cy="79"/>
            </a:xfrm>
            <a:prstGeom prst="rect">
              <a:avLst/>
            </a:prstGeom>
            <a:solidFill>
              <a:srgbClr val="FF33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10" name="Rectangle 68"/>
            <p:cNvSpPr>
              <a:spLocks noChangeArrowheads="1"/>
            </p:cNvSpPr>
            <p:nvPr/>
          </p:nvSpPr>
          <p:spPr bwMode="auto">
            <a:xfrm>
              <a:off x="3156" y="3730"/>
              <a:ext cx="78" cy="76"/>
            </a:xfrm>
            <a:prstGeom prst="rect">
              <a:avLst/>
            </a:prstGeom>
            <a:solidFill>
              <a:srgbClr val="66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  <p:sp>
          <p:nvSpPr>
            <p:cNvPr id="31811" name="Rectangle 69"/>
            <p:cNvSpPr>
              <a:spLocks noChangeArrowheads="1"/>
            </p:cNvSpPr>
            <p:nvPr/>
          </p:nvSpPr>
          <p:spPr bwMode="auto">
            <a:xfrm>
              <a:off x="3232" y="3728"/>
              <a:ext cx="35" cy="79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12" name="Rectangle 70"/>
            <p:cNvSpPr>
              <a:spLocks noChangeArrowheads="1"/>
            </p:cNvSpPr>
            <p:nvPr/>
          </p:nvSpPr>
          <p:spPr bwMode="auto">
            <a:xfrm>
              <a:off x="3267" y="3730"/>
              <a:ext cx="78" cy="76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</p:grpSp>
      <p:grpSp>
        <p:nvGrpSpPr>
          <p:cNvPr id="31759" name="Group 71"/>
          <p:cNvGrpSpPr>
            <a:grpSpLocks/>
          </p:cNvGrpSpPr>
          <p:nvPr/>
        </p:nvGrpSpPr>
        <p:grpSpPr bwMode="auto">
          <a:xfrm>
            <a:off x="6003925" y="4551356"/>
            <a:ext cx="696912" cy="127000"/>
            <a:chOff x="2906" y="3728"/>
            <a:chExt cx="439" cy="80"/>
          </a:xfrm>
        </p:grpSpPr>
        <p:sp>
          <p:nvSpPr>
            <p:cNvPr id="31797" name="Rectangle 72"/>
            <p:cNvSpPr>
              <a:spLocks noChangeArrowheads="1"/>
            </p:cNvSpPr>
            <p:nvPr/>
          </p:nvSpPr>
          <p:spPr bwMode="auto">
            <a:xfrm>
              <a:off x="2906" y="3729"/>
              <a:ext cx="28" cy="7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98" name="Rectangle 73"/>
            <p:cNvSpPr>
              <a:spLocks noChangeArrowheads="1"/>
            </p:cNvSpPr>
            <p:nvPr/>
          </p:nvSpPr>
          <p:spPr bwMode="auto">
            <a:xfrm>
              <a:off x="2934" y="3730"/>
              <a:ext cx="78" cy="7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99" name="Rectangle 74"/>
            <p:cNvSpPr>
              <a:spLocks noChangeArrowheads="1"/>
            </p:cNvSpPr>
            <p:nvPr/>
          </p:nvSpPr>
          <p:spPr bwMode="auto">
            <a:xfrm>
              <a:off x="3010" y="3728"/>
              <a:ext cx="35" cy="79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00" name="Rectangle 75"/>
            <p:cNvSpPr>
              <a:spLocks noChangeArrowheads="1"/>
            </p:cNvSpPr>
            <p:nvPr/>
          </p:nvSpPr>
          <p:spPr bwMode="auto">
            <a:xfrm>
              <a:off x="3045" y="3730"/>
              <a:ext cx="78" cy="76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01" name="Rectangle 76"/>
            <p:cNvSpPr>
              <a:spLocks noChangeArrowheads="1"/>
            </p:cNvSpPr>
            <p:nvPr/>
          </p:nvSpPr>
          <p:spPr bwMode="auto">
            <a:xfrm>
              <a:off x="3121" y="3728"/>
              <a:ext cx="35" cy="79"/>
            </a:xfrm>
            <a:prstGeom prst="rect">
              <a:avLst/>
            </a:prstGeom>
            <a:solidFill>
              <a:srgbClr val="FF33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02" name="Rectangle 77"/>
            <p:cNvSpPr>
              <a:spLocks noChangeArrowheads="1"/>
            </p:cNvSpPr>
            <p:nvPr/>
          </p:nvSpPr>
          <p:spPr bwMode="auto">
            <a:xfrm>
              <a:off x="3156" y="3730"/>
              <a:ext cx="78" cy="76"/>
            </a:xfrm>
            <a:prstGeom prst="rect">
              <a:avLst/>
            </a:prstGeom>
            <a:solidFill>
              <a:srgbClr val="66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  <p:sp>
          <p:nvSpPr>
            <p:cNvPr id="31803" name="Rectangle 78"/>
            <p:cNvSpPr>
              <a:spLocks noChangeArrowheads="1"/>
            </p:cNvSpPr>
            <p:nvPr/>
          </p:nvSpPr>
          <p:spPr bwMode="auto">
            <a:xfrm>
              <a:off x="3232" y="3728"/>
              <a:ext cx="35" cy="79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804" name="Rectangle 79"/>
            <p:cNvSpPr>
              <a:spLocks noChangeArrowheads="1"/>
            </p:cNvSpPr>
            <p:nvPr/>
          </p:nvSpPr>
          <p:spPr bwMode="auto">
            <a:xfrm>
              <a:off x="3267" y="3730"/>
              <a:ext cx="78" cy="76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</p:grpSp>
      <p:grpSp>
        <p:nvGrpSpPr>
          <p:cNvPr id="31760" name="Group 80"/>
          <p:cNvGrpSpPr>
            <a:grpSpLocks/>
          </p:cNvGrpSpPr>
          <p:nvPr/>
        </p:nvGrpSpPr>
        <p:grpSpPr bwMode="auto">
          <a:xfrm>
            <a:off x="6699251" y="4551356"/>
            <a:ext cx="696912" cy="127000"/>
            <a:chOff x="2906" y="3728"/>
            <a:chExt cx="439" cy="80"/>
          </a:xfrm>
        </p:grpSpPr>
        <p:sp>
          <p:nvSpPr>
            <p:cNvPr id="31789" name="Rectangle 81"/>
            <p:cNvSpPr>
              <a:spLocks noChangeArrowheads="1"/>
            </p:cNvSpPr>
            <p:nvPr/>
          </p:nvSpPr>
          <p:spPr bwMode="auto">
            <a:xfrm>
              <a:off x="2906" y="3729"/>
              <a:ext cx="28" cy="7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90" name="Rectangle 82"/>
            <p:cNvSpPr>
              <a:spLocks noChangeArrowheads="1"/>
            </p:cNvSpPr>
            <p:nvPr/>
          </p:nvSpPr>
          <p:spPr bwMode="auto">
            <a:xfrm>
              <a:off x="2934" y="3730"/>
              <a:ext cx="78" cy="7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91" name="Rectangle 83"/>
            <p:cNvSpPr>
              <a:spLocks noChangeArrowheads="1"/>
            </p:cNvSpPr>
            <p:nvPr/>
          </p:nvSpPr>
          <p:spPr bwMode="auto">
            <a:xfrm>
              <a:off x="3010" y="3728"/>
              <a:ext cx="35" cy="79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92" name="Rectangle 84"/>
            <p:cNvSpPr>
              <a:spLocks noChangeArrowheads="1"/>
            </p:cNvSpPr>
            <p:nvPr/>
          </p:nvSpPr>
          <p:spPr bwMode="auto">
            <a:xfrm>
              <a:off x="3045" y="3730"/>
              <a:ext cx="78" cy="76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93" name="Rectangle 85"/>
            <p:cNvSpPr>
              <a:spLocks noChangeArrowheads="1"/>
            </p:cNvSpPr>
            <p:nvPr/>
          </p:nvSpPr>
          <p:spPr bwMode="auto">
            <a:xfrm>
              <a:off x="3121" y="3728"/>
              <a:ext cx="35" cy="79"/>
            </a:xfrm>
            <a:prstGeom prst="rect">
              <a:avLst/>
            </a:prstGeom>
            <a:solidFill>
              <a:srgbClr val="FF33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94" name="Rectangle 86"/>
            <p:cNvSpPr>
              <a:spLocks noChangeArrowheads="1"/>
            </p:cNvSpPr>
            <p:nvPr/>
          </p:nvSpPr>
          <p:spPr bwMode="auto">
            <a:xfrm>
              <a:off x="3156" y="3730"/>
              <a:ext cx="78" cy="76"/>
            </a:xfrm>
            <a:prstGeom prst="rect">
              <a:avLst/>
            </a:prstGeom>
            <a:solidFill>
              <a:srgbClr val="66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  <p:sp>
          <p:nvSpPr>
            <p:cNvPr id="31795" name="Rectangle 87"/>
            <p:cNvSpPr>
              <a:spLocks noChangeArrowheads="1"/>
            </p:cNvSpPr>
            <p:nvPr/>
          </p:nvSpPr>
          <p:spPr bwMode="auto">
            <a:xfrm>
              <a:off x="3232" y="3728"/>
              <a:ext cx="35" cy="79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96" name="Rectangle 88"/>
            <p:cNvSpPr>
              <a:spLocks noChangeArrowheads="1"/>
            </p:cNvSpPr>
            <p:nvPr/>
          </p:nvSpPr>
          <p:spPr bwMode="auto">
            <a:xfrm>
              <a:off x="3267" y="3730"/>
              <a:ext cx="78" cy="76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</p:grpSp>
      <p:grpSp>
        <p:nvGrpSpPr>
          <p:cNvPr id="31761" name="Group 89"/>
          <p:cNvGrpSpPr>
            <a:grpSpLocks/>
          </p:cNvGrpSpPr>
          <p:nvPr/>
        </p:nvGrpSpPr>
        <p:grpSpPr bwMode="auto">
          <a:xfrm>
            <a:off x="7394577" y="4551356"/>
            <a:ext cx="696912" cy="127000"/>
            <a:chOff x="2906" y="3728"/>
            <a:chExt cx="439" cy="80"/>
          </a:xfrm>
        </p:grpSpPr>
        <p:sp>
          <p:nvSpPr>
            <p:cNvPr id="31781" name="Rectangle 90"/>
            <p:cNvSpPr>
              <a:spLocks noChangeArrowheads="1"/>
            </p:cNvSpPr>
            <p:nvPr/>
          </p:nvSpPr>
          <p:spPr bwMode="auto">
            <a:xfrm>
              <a:off x="2906" y="3729"/>
              <a:ext cx="28" cy="7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82" name="Rectangle 91"/>
            <p:cNvSpPr>
              <a:spLocks noChangeArrowheads="1"/>
            </p:cNvSpPr>
            <p:nvPr/>
          </p:nvSpPr>
          <p:spPr bwMode="auto">
            <a:xfrm>
              <a:off x="2934" y="3730"/>
              <a:ext cx="78" cy="7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83" name="Rectangle 92"/>
            <p:cNvSpPr>
              <a:spLocks noChangeArrowheads="1"/>
            </p:cNvSpPr>
            <p:nvPr/>
          </p:nvSpPr>
          <p:spPr bwMode="auto">
            <a:xfrm>
              <a:off x="3010" y="3728"/>
              <a:ext cx="35" cy="79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84" name="Rectangle 93"/>
            <p:cNvSpPr>
              <a:spLocks noChangeArrowheads="1"/>
            </p:cNvSpPr>
            <p:nvPr/>
          </p:nvSpPr>
          <p:spPr bwMode="auto">
            <a:xfrm>
              <a:off x="3045" y="3730"/>
              <a:ext cx="78" cy="76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85" name="Rectangle 94"/>
            <p:cNvSpPr>
              <a:spLocks noChangeArrowheads="1"/>
            </p:cNvSpPr>
            <p:nvPr/>
          </p:nvSpPr>
          <p:spPr bwMode="auto">
            <a:xfrm>
              <a:off x="3121" y="3728"/>
              <a:ext cx="35" cy="79"/>
            </a:xfrm>
            <a:prstGeom prst="rect">
              <a:avLst/>
            </a:prstGeom>
            <a:solidFill>
              <a:srgbClr val="FF33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86" name="Rectangle 95"/>
            <p:cNvSpPr>
              <a:spLocks noChangeArrowheads="1"/>
            </p:cNvSpPr>
            <p:nvPr/>
          </p:nvSpPr>
          <p:spPr bwMode="auto">
            <a:xfrm>
              <a:off x="3156" y="3730"/>
              <a:ext cx="78" cy="76"/>
            </a:xfrm>
            <a:prstGeom prst="rect">
              <a:avLst/>
            </a:prstGeom>
            <a:solidFill>
              <a:srgbClr val="66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  <p:sp>
          <p:nvSpPr>
            <p:cNvPr id="31787" name="Rectangle 96"/>
            <p:cNvSpPr>
              <a:spLocks noChangeArrowheads="1"/>
            </p:cNvSpPr>
            <p:nvPr/>
          </p:nvSpPr>
          <p:spPr bwMode="auto">
            <a:xfrm>
              <a:off x="3232" y="3728"/>
              <a:ext cx="35" cy="79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88" name="Rectangle 97"/>
            <p:cNvSpPr>
              <a:spLocks noChangeArrowheads="1"/>
            </p:cNvSpPr>
            <p:nvPr/>
          </p:nvSpPr>
          <p:spPr bwMode="auto">
            <a:xfrm>
              <a:off x="3267" y="3730"/>
              <a:ext cx="78" cy="76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</p:grpSp>
      <p:grpSp>
        <p:nvGrpSpPr>
          <p:cNvPr id="31762" name="Group 98"/>
          <p:cNvGrpSpPr>
            <a:grpSpLocks/>
          </p:cNvGrpSpPr>
          <p:nvPr/>
        </p:nvGrpSpPr>
        <p:grpSpPr bwMode="auto">
          <a:xfrm>
            <a:off x="8094663" y="4551356"/>
            <a:ext cx="696912" cy="127000"/>
            <a:chOff x="2906" y="3728"/>
            <a:chExt cx="439" cy="80"/>
          </a:xfrm>
        </p:grpSpPr>
        <p:sp>
          <p:nvSpPr>
            <p:cNvPr id="31773" name="Rectangle 99"/>
            <p:cNvSpPr>
              <a:spLocks noChangeArrowheads="1"/>
            </p:cNvSpPr>
            <p:nvPr/>
          </p:nvSpPr>
          <p:spPr bwMode="auto">
            <a:xfrm>
              <a:off x="2906" y="3729"/>
              <a:ext cx="28" cy="7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74" name="Rectangle 100"/>
            <p:cNvSpPr>
              <a:spLocks noChangeArrowheads="1"/>
            </p:cNvSpPr>
            <p:nvPr/>
          </p:nvSpPr>
          <p:spPr bwMode="auto">
            <a:xfrm>
              <a:off x="2934" y="3730"/>
              <a:ext cx="78" cy="7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75" name="Rectangle 101"/>
            <p:cNvSpPr>
              <a:spLocks noChangeArrowheads="1"/>
            </p:cNvSpPr>
            <p:nvPr/>
          </p:nvSpPr>
          <p:spPr bwMode="auto">
            <a:xfrm>
              <a:off x="3010" y="3728"/>
              <a:ext cx="35" cy="79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76" name="Rectangle 102"/>
            <p:cNvSpPr>
              <a:spLocks noChangeArrowheads="1"/>
            </p:cNvSpPr>
            <p:nvPr/>
          </p:nvSpPr>
          <p:spPr bwMode="auto">
            <a:xfrm>
              <a:off x="3045" y="3730"/>
              <a:ext cx="78" cy="76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77" name="Rectangle 103"/>
            <p:cNvSpPr>
              <a:spLocks noChangeArrowheads="1"/>
            </p:cNvSpPr>
            <p:nvPr/>
          </p:nvSpPr>
          <p:spPr bwMode="auto">
            <a:xfrm>
              <a:off x="3121" y="3728"/>
              <a:ext cx="35" cy="79"/>
            </a:xfrm>
            <a:prstGeom prst="rect">
              <a:avLst/>
            </a:prstGeom>
            <a:solidFill>
              <a:srgbClr val="FF33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78" name="Rectangle 104"/>
            <p:cNvSpPr>
              <a:spLocks noChangeArrowheads="1"/>
            </p:cNvSpPr>
            <p:nvPr/>
          </p:nvSpPr>
          <p:spPr bwMode="auto">
            <a:xfrm>
              <a:off x="3156" y="3730"/>
              <a:ext cx="78" cy="76"/>
            </a:xfrm>
            <a:prstGeom prst="rect">
              <a:avLst/>
            </a:prstGeom>
            <a:solidFill>
              <a:srgbClr val="66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  <p:sp>
          <p:nvSpPr>
            <p:cNvPr id="31779" name="Rectangle 105"/>
            <p:cNvSpPr>
              <a:spLocks noChangeArrowheads="1"/>
            </p:cNvSpPr>
            <p:nvPr/>
          </p:nvSpPr>
          <p:spPr bwMode="auto">
            <a:xfrm>
              <a:off x="3232" y="3728"/>
              <a:ext cx="35" cy="79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66"/>
                </a:solidFill>
                <a:latin typeface="Arial" charset="0"/>
              </a:endParaRPr>
            </a:p>
          </p:txBody>
        </p:sp>
        <p:sp>
          <p:nvSpPr>
            <p:cNvPr id="31780" name="Rectangle 106"/>
            <p:cNvSpPr>
              <a:spLocks noChangeArrowheads="1"/>
            </p:cNvSpPr>
            <p:nvPr/>
          </p:nvSpPr>
          <p:spPr bwMode="auto">
            <a:xfrm>
              <a:off x="3267" y="3730"/>
              <a:ext cx="78" cy="76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56"/>
                </a:solidFill>
                <a:latin typeface="Arial" charset="0"/>
              </a:endParaRPr>
            </a:p>
          </p:txBody>
        </p:sp>
      </p:grpSp>
      <p:sp>
        <p:nvSpPr>
          <p:cNvPr id="31771" name="Text Box 116"/>
          <p:cNvSpPr txBox="1">
            <a:spLocks noChangeArrowheads="1"/>
          </p:cNvSpPr>
          <p:nvPr/>
        </p:nvSpPr>
        <p:spPr bwMode="auto">
          <a:xfrm>
            <a:off x="1547823" y="2940047"/>
            <a:ext cx="1911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60" tIns="45681" rIns="91360" bIns="4568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1200">
                <a:solidFill>
                  <a:srgbClr val="000066"/>
                </a:solidFill>
                <a:latin typeface="Arial" charset="0"/>
              </a:rPr>
              <a:t>Single fMRI Image</a:t>
            </a:r>
          </a:p>
        </p:txBody>
      </p:sp>
      <p:sp>
        <p:nvSpPr>
          <p:cNvPr id="31772" name="Text Box 117"/>
          <p:cNvSpPr txBox="1">
            <a:spLocks noChangeArrowheads="1"/>
          </p:cNvSpPr>
          <p:nvPr/>
        </p:nvSpPr>
        <p:spPr bwMode="auto">
          <a:xfrm>
            <a:off x="200025" y="5875333"/>
            <a:ext cx="457041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66"/>
                </a:solidFill>
                <a:latin typeface="Arial" charset="0"/>
              </a:rPr>
              <a:t>Thresholded T statistic image overlaid on single fMRI image</a:t>
            </a:r>
          </a:p>
        </p:txBody>
      </p:sp>
    </p:spTree>
    <p:extLst>
      <p:ext uri="{BB962C8B-B14F-4D97-AF65-F5344CB8AC3E}">
        <p14:creationId xmlns:p14="http://schemas.microsoft.com/office/powerpoint/2010/main" val="405319190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fMRI Data Analysis is 12 seconds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8658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dirty="0"/>
              <a:t>Previous result only for first level fMRI</a:t>
            </a:r>
          </a:p>
          <a:p>
            <a:pPr>
              <a:defRPr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level fMRI doesn’t depend on 1</a:t>
            </a:r>
            <a:r>
              <a:rPr lang="en-US" baseline="30000" dirty="0"/>
              <a:t>st</a:t>
            </a:r>
            <a:r>
              <a:rPr lang="en-US" dirty="0"/>
              <a:t> level P-values</a:t>
            </a:r>
          </a:p>
          <a:p>
            <a:pPr>
              <a:defRPr/>
            </a:pPr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quality</a:t>
            </a:r>
            <a:br>
              <a:rPr lang="en-US" dirty="0"/>
            </a:br>
            <a:r>
              <a:rPr lang="en-US" dirty="0"/>
              <a:t>also an </a:t>
            </a:r>
            <a:br>
              <a:rPr lang="en-US" dirty="0"/>
            </a:br>
            <a:r>
              <a:rPr lang="en-US" dirty="0"/>
              <a:t>issue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981DE3-FD74-B942-85F5-A9FC043D530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78852" name="Group 7"/>
          <p:cNvGrpSpPr>
            <a:grpSpLocks/>
          </p:cNvGrpSpPr>
          <p:nvPr/>
        </p:nvGrpSpPr>
        <p:grpSpPr bwMode="auto">
          <a:xfrm>
            <a:off x="61738" y="1228299"/>
            <a:ext cx="9045750" cy="5604301"/>
            <a:chOff x="114300" y="1262063"/>
            <a:chExt cx="8858250" cy="5486400"/>
          </a:xfrm>
        </p:grpSpPr>
        <p:grpSp>
          <p:nvGrpSpPr>
            <p:cNvPr id="78853" name="Group 12"/>
            <p:cNvGrpSpPr>
              <a:grpSpLocks/>
            </p:cNvGrpSpPr>
            <p:nvPr/>
          </p:nvGrpSpPr>
          <p:grpSpPr bwMode="auto">
            <a:xfrm>
              <a:off x="114300" y="1262063"/>
              <a:ext cx="8858250" cy="5486400"/>
              <a:chOff x="72" y="795"/>
              <a:chExt cx="5580" cy="3456"/>
            </a:xfrm>
          </p:grpSpPr>
          <p:pic>
            <p:nvPicPr>
              <p:cNvPr id="78856" name="Picture 3" descr="JMumford_Fig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41"/>
              <a:stretch>
                <a:fillRect/>
              </a:stretch>
            </p:blipFill>
            <p:spPr bwMode="auto">
              <a:xfrm>
                <a:off x="72" y="795"/>
                <a:ext cx="5580" cy="3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11"/>
              <p:cNvSpPr txBox="1">
                <a:spLocks noChangeArrowheads="1"/>
              </p:cNvSpPr>
              <p:nvPr/>
            </p:nvSpPr>
            <p:spPr bwMode="auto">
              <a:xfrm>
                <a:off x="3065" y="878"/>
                <a:ext cx="2449" cy="2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</a:rPr>
                  <a:t>Inter-subject group model</a:t>
                </a:r>
                <a:endParaRPr lang="en-GB" sz="2000" i="1" dirty="0">
                  <a:solidFill>
                    <a:schemeClr val="bg1">
                      <a:lumMod val="50000"/>
                    </a:schemeClr>
                  </a:solidFill>
                  <a:latin typeface="Times" charset="0"/>
                </a:endParaRPr>
              </a:p>
            </p:txBody>
          </p:sp>
        </p:grpSp>
        <p:pic>
          <p:nvPicPr>
            <p:cNvPr id="78854" name="Picture 2" descr="JMumford_Fig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62"/>
            <a:stretch>
              <a:fillRect/>
            </a:stretch>
          </p:blipFill>
          <p:spPr bwMode="auto">
            <a:xfrm>
              <a:off x="114300" y="1262063"/>
              <a:ext cx="4184650" cy="548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47701" y="1393082"/>
              <a:ext cx="3889672" cy="3916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GB" sz="2000" dirty="0">
                  <a:solidFill>
                    <a:schemeClr val="bg1">
                      <a:lumMod val="50000"/>
                    </a:schemeClr>
                  </a:solidFill>
                </a:rPr>
                <a:t>Intra-subject model for Subject </a:t>
              </a:r>
              <a:r>
                <a:rPr lang="en-GB" sz="2000" i="1" dirty="0">
                  <a:solidFill>
                    <a:schemeClr val="bg1">
                      <a:lumMod val="50000"/>
                    </a:schemeClr>
                  </a:solidFill>
                  <a:latin typeface="Times" charset="0"/>
                </a:rPr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46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717</Words>
  <Application>Microsoft Macintosh PowerPoint</Application>
  <PresentationFormat>On-screen Show (4:3)</PresentationFormat>
  <Paragraphs>211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 Unicode MS</vt:lpstr>
      <vt:lpstr>ＭＳ Ｐゴシック</vt:lpstr>
      <vt:lpstr>Arial</vt:lpstr>
      <vt:lpstr>Calibri</vt:lpstr>
      <vt:lpstr>Calibri Light</vt:lpstr>
      <vt:lpstr>Mangal</vt:lpstr>
      <vt:lpstr>Times</vt:lpstr>
      <vt:lpstr>Times New Roman</vt:lpstr>
      <vt:lpstr>Office Theme</vt:lpstr>
      <vt:lpstr>An introduction to Neuroimaging Statistics</vt:lpstr>
      <vt:lpstr>Outline</vt:lpstr>
      <vt:lpstr>MRI data modalities: UKBB</vt:lpstr>
      <vt:lpstr>Structural MRI: Thickness</vt:lpstr>
      <vt:lpstr>Structural MRI: volume</vt:lpstr>
      <vt:lpstr>Functional MRI: Task</vt:lpstr>
      <vt:lpstr>fMRI Perspective Massive Spatial Data</vt:lpstr>
      <vt:lpstr>BOLD fMRI</vt:lpstr>
      <vt:lpstr>fMRI Data Analysis is 12 seconds</vt:lpstr>
      <vt:lpstr>Functional MRI: Rest</vt:lpstr>
      <vt:lpstr>PowerPoint Presentation</vt:lpstr>
      <vt:lpstr> rsFMRI: Connectome</vt:lpstr>
      <vt:lpstr>Outline</vt:lpstr>
      <vt:lpstr>Population Neuroimaging</vt:lpstr>
      <vt:lpstr>Human Connectome Project http://www.humanconnectome.org </vt:lpstr>
      <vt:lpstr>Human Connectome Project </vt:lpstr>
      <vt:lpstr>Human Connectome  Project</vt:lpstr>
      <vt:lpstr>HCP Application (1) </vt:lpstr>
      <vt:lpstr>HCP Application (2): Predict each SM with NetMat</vt:lpstr>
      <vt:lpstr>UK Biobank: Sampling Design</vt:lpstr>
      <vt:lpstr>Big Data in  UK Biobank </vt:lpstr>
      <vt:lpstr>UK Biobank:  Imaging Extension</vt:lpstr>
      <vt:lpstr>Powerful even with ‘just’ N=8,000  </vt:lpstr>
      <vt:lpstr>PowerPoint Presentation</vt:lpstr>
      <vt:lpstr>Go to latex</vt:lpstr>
      <vt:lpstr>UKBB</vt:lpstr>
      <vt:lpstr>UKBB: CCA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Ganjgahi, Habib</dc:creator>
  <cp:lastModifiedBy>Ganjgahi, Habib</cp:lastModifiedBy>
  <cp:revision>11</cp:revision>
  <dcterms:created xsi:type="dcterms:W3CDTF">2018-11-06T11:18:29Z</dcterms:created>
  <dcterms:modified xsi:type="dcterms:W3CDTF">2018-11-06T13:26:36Z</dcterms:modified>
</cp:coreProperties>
</file>